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67" r:id="rId2"/>
    <p:sldId id="268" r:id="rId3"/>
    <p:sldId id="270" r:id="rId4"/>
    <p:sldId id="276" r:id="rId5"/>
    <p:sldId id="272" r:id="rId6"/>
    <p:sldId id="271" r:id="rId7"/>
    <p:sldId id="274" r:id="rId8"/>
    <p:sldId id="277" r:id="rId9"/>
    <p:sldId id="278" r:id="rId10"/>
    <p:sldId id="283" r:id="rId11"/>
    <p:sldId id="284" r:id="rId12"/>
    <p:sldId id="285" r:id="rId13"/>
    <p:sldId id="286" r:id="rId14"/>
    <p:sldId id="287" r:id="rId15"/>
    <p:sldId id="288" r:id="rId16"/>
  </p:sldIdLst>
  <p:sldSz cx="9144000" cy="6858000" type="screen4x3"/>
  <p:notesSz cx="7010400" cy="92233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376BFD-6594-4881-AAB7-F5FCD6FF7C08}" v="2" vWet="4" dt="2021-09-21T22:09:19.398"/>
    <p1510:client id="{C4B93C7A-5316-C546-894D-713EF3E1AE6C}" v="14" dt="2021-09-21T22:21:30.4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958"/>
    <p:restoredTop sz="94684"/>
  </p:normalViewPr>
  <p:slideViewPr>
    <p:cSldViewPr snapToGrid="0" snapToObjects="1">
      <p:cViewPr>
        <p:scale>
          <a:sx n="108" d="100"/>
          <a:sy n="108" d="100"/>
        </p:scale>
        <p:origin x="456" y="14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277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2770"/>
          </a:xfrm>
          <a:prstGeom prst="rect">
            <a:avLst/>
          </a:prstGeom>
        </p:spPr>
        <p:txBody>
          <a:bodyPr vert="horz" lIns="91440" tIns="45720" rIns="91440" bIns="45720" rtlCol="0"/>
          <a:lstStyle>
            <a:lvl1pPr algn="r">
              <a:defRPr sz="1200"/>
            </a:lvl1pPr>
          </a:lstStyle>
          <a:p>
            <a:fld id="{6442B966-C95C-49BE-8F11-68D19718609B}" type="datetimeFigureOut">
              <a:rPr lang="en-US" smtClean="0"/>
              <a:pPr/>
              <a:t>9/21/21</a:t>
            </a:fld>
            <a:endParaRPr lang="en-US"/>
          </a:p>
        </p:txBody>
      </p:sp>
      <p:sp>
        <p:nvSpPr>
          <p:cNvPr id="4" name="Slide Image Placeholder 3"/>
          <p:cNvSpPr>
            <a:spLocks noGrp="1" noRot="1" noChangeAspect="1"/>
          </p:cNvSpPr>
          <p:nvPr>
            <p:ph type="sldImg" idx="2"/>
          </p:nvPr>
        </p:nvSpPr>
        <p:spPr>
          <a:xfrm>
            <a:off x="1430338" y="1152525"/>
            <a:ext cx="4149725" cy="3113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38749"/>
            <a:ext cx="5608320" cy="363170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60606"/>
            <a:ext cx="3037840" cy="462769"/>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60606"/>
            <a:ext cx="3037840" cy="462769"/>
          </a:xfrm>
          <a:prstGeom prst="rect">
            <a:avLst/>
          </a:prstGeom>
        </p:spPr>
        <p:txBody>
          <a:bodyPr vert="horz" lIns="91440" tIns="45720" rIns="91440" bIns="45720" rtlCol="0" anchor="b"/>
          <a:lstStyle>
            <a:lvl1pPr algn="r">
              <a:defRPr sz="1200"/>
            </a:lvl1pPr>
          </a:lstStyle>
          <a:p>
            <a:fld id="{71D3F6A5-73DE-4B69-9924-55E3A3C4DA2E}" type="slidenum">
              <a:rPr lang="en-US" smtClean="0"/>
              <a:pPr/>
              <a:t>‹#›</a:t>
            </a:fld>
            <a:endParaRPr lang="en-US"/>
          </a:p>
        </p:txBody>
      </p:sp>
    </p:spTree>
    <p:extLst>
      <p:ext uri="{BB962C8B-B14F-4D97-AF65-F5344CB8AC3E}">
        <p14:creationId xmlns:p14="http://schemas.microsoft.com/office/powerpoint/2010/main" val="46289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D3F6A5-73DE-4B69-9924-55E3A3C4DA2E}" type="slidenum">
              <a:rPr lang="en-US" smtClean="0"/>
              <a:pPr/>
              <a:t>1</a:t>
            </a:fld>
            <a:endParaRPr lang="en-US"/>
          </a:p>
        </p:txBody>
      </p:sp>
    </p:spTree>
    <p:extLst>
      <p:ext uri="{BB962C8B-B14F-4D97-AF65-F5344CB8AC3E}">
        <p14:creationId xmlns:p14="http://schemas.microsoft.com/office/powerpoint/2010/main" val="2257909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14DFFA2-C74A-C346-8A2C-A528F5B2C31C}" type="datetimeFigureOut">
              <a:rPr lang="en-US" smtClean="0"/>
              <a:pPr/>
              <a:t>9/21/21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711CEB-CABD-654E-BCD5-A98321F0A336}" type="slidenum">
              <a:rPr lang="en-US" smtClean="0"/>
              <a:pPr/>
              <a:t>‹#›</a:t>
            </a:fld>
            <a:endParaRPr lang="en-US"/>
          </a:p>
        </p:txBody>
      </p:sp>
    </p:spTree>
    <p:extLst>
      <p:ext uri="{BB962C8B-B14F-4D97-AF65-F5344CB8AC3E}">
        <p14:creationId xmlns:p14="http://schemas.microsoft.com/office/powerpoint/2010/main" val="2116465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4DFFA2-C74A-C346-8A2C-A528F5B2C31C}" type="datetimeFigureOut">
              <a:rPr lang="en-US" smtClean="0"/>
              <a:pPr/>
              <a:t>9/21/21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711CEB-CABD-654E-BCD5-A98321F0A336}" type="slidenum">
              <a:rPr lang="en-US" smtClean="0"/>
              <a:pPr/>
              <a:t>‹#›</a:t>
            </a:fld>
            <a:endParaRPr lang="en-US"/>
          </a:p>
        </p:txBody>
      </p:sp>
    </p:spTree>
    <p:extLst>
      <p:ext uri="{BB962C8B-B14F-4D97-AF65-F5344CB8AC3E}">
        <p14:creationId xmlns:p14="http://schemas.microsoft.com/office/powerpoint/2010/main" val="2956281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4DFFA2-C74A-C346-8A2C-A528F5B2C31C}" type="datetimeFigureOut">
              <a:rPr lang="en-US" smtClean="0"/>
              <a:pPr/>
              <a:t>9/21/21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711CEB-CABD-654E-BCD5-A98321F0A336}" type="slidenum">
              <a:rPr lang="en-US" smtClean="0"/>
              <a:pPr/>
              <a:t>‹#›</a:t>
            </a:fld>
            <a:endParaRPr lang="en-US"/>
          </a:p>
        </p:txBody>
      </p:sp>
    </p:spTree>
    <p:extLst>
      <p:ext uri="{BB962C8B-B14F-4D97-AF65-F5344CB8AC3E}">
        <p14:creationId xmlns:p14="http://schemas.microsoft.com/office/powerpoint/2010/main" val="3047642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4DFFA2-C74A-C346-8A2C-A528F5B2C31C}" type="datetimeFigureOut">
              <a:rPr lang="en-US" smtClean="0"/>
              <a:pPr/>
              <a:t>9/21/21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711CEB-CABD-654E-BCD5-A98321F0A336}" type="slidenum">
              <a:rPr lang="en-US" smtClean="0"/>
              <a:pPr/>
              <a:t>‹#›</a:t>
            </a:fld>
            <a:endParaRPr lang="en-US"/>
          </a:p>
        </p:txBody>
      </p:sp>
    </p:spTree>
    <p:extLst>
      <p:ext uri="{BB962C8B-B14F-4D97-AF65-F5344CB8AC3E}">
        <p14:creationId xmlns:p14="http://schemas.microsoft.com/office/powerpoint/2010/main" val="4105561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4DFFA2-C74A-C346-8A2C-A528F5B2C31C}" type="datetimeFigureOut">
              <a:rPr lang="en-US" smtClean="0"/>
              <a:pPr/>
              <a:t>9/21/21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711CEB-CABD-654E-BCD5-A98321F0A336}" type="slidenum">
              <a:rPr lang="en-US" smtClean="0"/>
              <a:pPr/>
              <a:t>‹#›</a:t>
            </a:fld>
            <a:endParaRPr lang="en-US"/>
          </a:p>
        </p:txBody>
      </p:sp>
    </p:spTree>
    <p:extLst>
      <p:ext uri="{BB962C8B-B14F-4D97-AF65-F5344CB8AC3E}">
        <p14:creationId xmlns:p14="http://schemas.microsoft.com/office/powerpoint/2010/main" val="1195503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4DFFA2-C74A-C346-8A2C-A528F5B2C31C}" type="datetimeFigureOut">
              <a:rPr lang="en-US" smtClean="0"/>
              <a:pPr/>
              <a:t>9/21/21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711CEB-CABD-654E-BCD5-A98321F0A336}" type="slidenum">
              <a:rPr lang="en-US" smtClean="0"/>
              <a:pPr/>
              <a:t>‹#›</a:t>
            </a:fld>
            <a:endParaRPr lang="en-US"/>
          </a:p>
        </p:txBody>
      </p:sp>
    </p:spTree>
    <p:extLst>
      <p:ext uri="{BB962C8B-B14F-4D97-AF65-F5344CB8AC3E}">
        <p14:creationId xmlns:p14="http://schemas.microsoft.com/office/powerpoint/2010/main" val="1056043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4DFFA2-C74A-C346-8A2C-A528F5B2C31C}" type="datetimeFigureOut">
              <a:rPr lang="en-US" smtClean="0"/>
              <a:pPr/>
              <a:t>9/21/21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711CEB-CABD-654E-BCD5-A98321F0A336}" type="slidenum">
              <a:rPr lang="en-US" smtClean="0"/>
              <a:pPr/>
              <a:t>‹#›</a:t>
            </a:fld>
            <a:endParaRPr lang="en-US"/>
          </a:p>
        </p:txBody>
      </p:sp>
    </p:spTree>
    <p:extLst>
      <p:ext uri="{BB962C8B-B14F-4D97-AF65-F5344CB8AC3E}">
        <p14:creationId xmlns:p14="http://schemas.microsoft.com/office/powerpoint/2010/main" val="3868000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4DFFA2-C74A-C346-8A2C-A528F5B2C31C}" type="datetimeFigureOut">
              <a:rPr lang="en-US" smtClean="0"/>
              <a:pPr/>
              <a:t>9/21/21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711CEB-CABD-654E-BCD5-A98321F0A336}" type="slidenum">
              <a:rPr lang="en-US" smtClean="0"/>
              <a:pPr/>
              <a:t>‹#›</a:t>
            </a:fld>
            <a:endParaRPr lang="en-US"/>
          </a:p>
        </p:txBody>
      </p:sp>
    </p:spTree>
    <p:extLst>
      <p:ext uri="{BB962C8B-B14F-4D97-AF65-F5344CB8AC3E}">
        <p14:creationId xmlns:p14="http://schemas.microsoft.com/office/powerpoint/2010/main" val="84749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4DFFA2-C74A-C346-8A2C-A528F5B2C31C}" type="datetimeFigureOut">
              <a:rPr lang="en-US" smtClean="0"/>
              <a:pPr/>
              <a:t>9/21/21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711CEB-CABD-654E-BCD5-A98321F0A336}" type="slidenum">
              <a:rPr lang="en-US" smtClean="0"/>
              <a:pPr/>
              <a:t>‹#›</a:t>
            </a:fld>
            <a:endParaRPr lang="en-US"/>
          </a:p>
        </p:txBody>
      </p:sp>
    </p:spTree>
    <p:extLst>
      <p:ext uri="{BB962C8B-B14F-4D97-AF65-F5344CB8AC3E}">
        <p14:creationId xmlns:p14="http://schemas.microsoft.com/office/powerpoint/2010/main" val="2539301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4DFFA2-C74A-C346-8A2C-A528F5B2C31C}" type="datetimeFigureOut">
              <a:rPr lang="en-US" smtClean="0"/>
              <a:pPr/>
              <a:t>9/21/21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711CEB-CABD-654E-BCD5-A98321F0A336}" type="slidenum">
              <a:rPr lang="en-US" smtClean="0"/>
              <a:pPr/>
              <a:t>‹#›</a:t>
            </a:fld>
            <a:endParaRPr lang="en-US"/>
          </a:p>
        </p:txBody>
      </p:sp>
    </p:spTree>
    <p:extLst>
      <p:ext uri="{BB962C8B-B14F-4D97-AF65-F5344CB8AC3E}">
        <p14:creationId xmlns:p14="http://schemas.microsoft.com/office/powerpoint/2010/main" val="1399235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4DFFA2-C74A-C346-8A2C-A528F5B2C31C}" type="datetimeFigureOut">
              <a:rPr lang="en-US" smtClean="0"/>
              <a:pPr/>
              <a:t>9/21/21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711CEB-CABD-654E-BCD5-A98321F0A336}" type="slidenum">
              <a:rPr lang="en-US" smtClean="0"/>
              <a:pPr/>
              <a:t>‹#›</a:t>
            </a:fld>
            <a:endParaRPr lang="en-US"/>
          </a:p>
        </p:txBody>
      </p:sp>
    </p:spTree>
    <p:extLst>
      <p:ext uri="{BB962C8B-B14F-4D97-AF65-F5344CB8AC3E}">
        <p14:creationId xmlns:p14="http://schemas.microsoft.com/office/powerpoint/2010/main" val="3656140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4DFFA2-C74A-C346-8A2C-A528F5B2C31C}" type="datetimeFigureOut">
              <a:rPr lang="en-US" smtClean="0"/>
              <a:pPr/>
              <a:t>9/21/21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711CEB-CABD-654E-BCD5-A98321F0A336}" type="slidenum">
              <a:rPr lang="en-US" smtClean="0"/>
              <a:pPr/>
              <a:t>‹#›</a:t>
            </a:fld>
            <a:endParaRPr lang="en-US"/>
          </a:p>
        </p:txBody>
      </p:sp>
    </p:spTree>
    <p:extLst>
      <p:ext uri="{BB962C8B-B14F-4D97-AF65-F5344CB8AC3E}">
        <p14:creationId xmlns:p14="http://schemas.microsoft.com/office/powerpoint/2010/main" val="3288599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11" Type="http://schemas.openxmlformats.org/officeDocument/2006/relationships/image" Target="../media/image9.gif"/><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7.emf"/><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2.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7.emf"/><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jpeg"/><Relationship Id="rId3" Type="http://schemas.openxmlformats.org/officeDocument/2006/relationships/image" Target="../media/image12.jpeg"/><Relationship Id="rId7" Type="http://schemas.openxmlformats.org/officeDocument/2006/relationships/image" Target="../media/image16.jpeg"/><Relationship Id="rId12" Type="http://schemas.openxmlformats.org/officeDocument/2006/relationships/image" Target="../media/image21.jpeg"/><Relationship Id="rId2" Type="http://schemas.openxmlformats.org/officeDocument/2006/relationships/image" Target="../media/image11.jpeg"/><Relationship Id="rId16"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5" Type="http://schemas.openxmlformats.org/officeDocument/2006/relationships/image" Target="../media/image6.pn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 Id="rId14" Type="http://schemas.openxmlformats.org/officeDocument/2006/relationships/image" Target="../media/image23.jpeg"/></Relationships>
</file>

<file path=ppt/slides/_rels/slide5.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jpeg"/><Relationship Id="rId3" Type="http://schemas.openxmlformats.org/officeDocument/2006/relationships/image" Target="../media/image26.jpeg"/><Relationship Id="rId7" Type="http://schemas.openxmlformats.org/officeDocument/2006/relationships/image" Target="../media/image30.jpeg"/><Relationship Id="rId12" Type="http://schemas.openxmlformats.org/officeDocument/2006/relationships/image" Target="../media/image35.jpeg"/><Relationship Id="rId17" Type="http://schemas.openxmlformats.org/officeDocument/2006/relationships/image" Target="../media/image40.jpeg"/><Relationship Id="rId2" Type="http://schemas.openxmlformats.org/officeDocument/2006/relationships/image" Target="../media/image25.jpeg"/><Relationship Id="rId16"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29.jpeg"/><Relationship Id="rId11" Type="http://schemas.openxmlformats.org/officeDocument/2006/relationships/image" Target="../media/image34.png"/><Relationship Id="rId5" Type="http://schemas.openxmlformats.org/officeDocument/2006/relationships/image" Target="../media/image28.jpeg"/><Relationship Id="rId15" Type="http://schemas.openxmlformats.org/officeDocument/2006/relationships/image" Target="../media/image38.jpe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 Id="rId14" Type="http://schemas.openxmlformats.org/officeDocument/2006/relationships/image" Target="../media/image37.jpeg"/></Relationships>
</file>

<file path=ppt/slides/_rels/slide6.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10" Type="http://schemas.openxmlformats.org/officeDocument/2006/relationships/image" Target="../media/image48.png"/><Relationship Id="rId4" Type="http://schemas.openxmlformats.org/officeDocument/2006/relationships/image" Target="../media/image42.jpeg"/><Relationship Id="rId9" Type="http://schemas.openxmlformats.org/officeDocument/2006/relationships/image" Target="../media/image47.jpeg"/></Relationships>
</file>

<file path=ppt/slides/_rels/slide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5.jpeg"/><Relationship Id="rId7" Type="http://schemas.openxmlformats.org/officeDocument/2006/relationships/image" Target="../media/image59.jpeg"/><Relationship Id="rId12" Type="http://schemas.openxmlformats.org/officeDocument/2006/relationships/image" Target="../media/image6.pn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8.jpeg"/><Relationship Id="rId11" Type="http://schemas.openxmlformats.org/officeDocument/2006/relationships/image" Target="../media/image5.png"/><Relationship Id="rId5" Type="http://schemas.openxmlformats.org/officeDocument/2006/relationships/image" Target="../media/image57.emf"/><Relationship Id="rId10" Type="http://schemas.openxmlformats.org/officeDocument/2006/relationships/image" Target="../media/image61.jpeg"/><Relationship Id="rId4" Type="http://schemas.openxmlformats.org/officeDocument/2006/relationships/image" Target="../media/image56.jpeg"/><Relationship Id="rId9"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5" descr="7"/>
          <p:cNvPicPr>
            <a:picLocks noChangeAspect="1" noChangeArrowheads="1"/>
          </p:cNvPicPr>
          <p:nvPr/>
        </p:nvPicPr>
        <p:blipFill>
          <a:blip r:embed="rId3" cstate="print"/>
          <a:srcRect/>
          <a:stretch>
            <a:fillRect/>
          </a:stretch>
        </p:blipFill>
        <p:spPr bwMode="auto">
          <a:xfrm>
            <a:off x="-22990" y="5105400"/>
            <a:ext cx="838200" cy="1752600"/>
          </a:xfrm>
          <a:prstGeom prst="rect">
            <a:avLst/>
          </a:prstGeom>
          <a:noFill/>
          <a:ln w="9525">
            <a:noFill/>
            <a:miter lim="800000"/>
            <a:headEnd/>
            <a:tailEnd/>
          </a:ln>
        </p:spPr>
      </p:pic>
      <p:pic>
        <p:nvPicPr>
          <p:cNvPr id="7" name="Picture 16" descr="1"/>
          <p:cNvPicPr>
            <a:picLocks noChangeAspect="1" noChangeArrowheads="1"/>
          </p:cNvPicPr>
          <p:nvPr/>
        </p:nvPicPr>
        <p:blipFill>
          <a:blip r:embed="rId4" cstate="print"/>
          <a:srcRect/>
          <a:stretch>
            <a:fillRect/>
          </a:stretch>
        </p:blipFill>
        <p:spPr bwMode="auto">
          <a:xfrm>
            <a:off x="8324850" y="5255567"/>
            <a:ext cx="838200" cy="1600200"/>
          </a:xfrm>
          <a:prstGeom prst="rect">
            <a:avLst/>
          </a:prstGeom>
          <a:noFill/>
          <a:ln w="9525">
            <a:noFill/>
            <a:miter lim="800000"/>
            <a:headEnd/>
            <a:tailEnd/>
          </a:ln>
        </p:spPr>
      </p:pic>
      <p:cxnSp>
        <p:nvCxnSpPr>
          <p:cNvPr id="16" name="Straight Connector 15"/>
          <p:cNvCxnSpPr/>
          <p:nvPr/>
        </p:nvCxnSpPr>
        <p:spPr>
          <a:xfrm>
            <a:off x="1025154" y="3308683"/>
            <a:ext cx="7010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398205" y="5227635"/>
            <a:ext cx="6099940" cy="461665"/>
          </a:xfrm>
          <a:prstGeom prst="rect">
            <a:avLst/>
          </a:prstGeom>
          <a:noFill/>
        </p:spPr>
        <p:txBody>
          <a:bodyPr wrap="none" rtlCol="0">
            <a:spAutoFit/>
          </a:bodyPr>
          <a:lstStyle/>
          <a:p>
            <a:r>
              <a:rPr lang="en-US" sz="2400" dirty="0">
                <a:latin typeface="Arial Black" pitchFamily="34" charset="0"/>
              </a:rPr>
              <a:t>Food Sterilization and Preservation</a:t>
            </a:r>
          </a:p>
        </p:txBody>
      </p:sp>
      <p:sp>
        <p:nvSpPr>
          <p:cNvPr id="19" name="TextBox 18"/>
          <p:cNvSpPr txBox="1"/>
          <p:nvPr/>
        </p:nvSpPr>
        <p:spPr>
          <a:xfrm>
            <a:off x="2352675" y="181553"/>
            <a:ext cx="4191000" cy="692497"/>
          </a:xfrm>
          <a:prstGeom prst="rect">
            <a:avLst/>
          </a:prstGeom>
          <a:noFill/>
        </p:spPr>
        <p:txBody>
          <a:bodyPr wrap="square" rtlCol="0">
            <a:spAutoFit/>
          </a:bodyPr>
          <a:lstStyle/>
          <a:p>
            <a:pPr algn="ctr"/>
            <a:r>
              <a:rPr lang="en-US" sz="1400" dirty="0">
                <a:latin typeface="Arial Black" pitchFamily="34" charset="0"/>
              </a:rPr>
              <a:t>Consortium for Food Quality and Safety  Assurance</a:t>
            </a:r>
          </a:p>
          <a:p>
            <a:pPr algn="ctr"/>
            <a:endParaRPr lang="en-US" sz="1100" dirty="0">
              <a:latin typeface="Arial Black" pitchFamily="34" charset="0"/>
            </a:endParaRPr>
          </a:p>
        </p:txBody>
      </p:sp>
      <p:sp>
        <p:nvSpPr>
          <p:cNvPr id="11" name="TextBox 10"/>
          <p:cNvSpPr txBox="1"/>
          <p:nvPr/>
        </p:nvSpPr>
        <p:spPr>
          <a:xfrm>
            <a:off x="3053079" y="62193"/>
            <a:ext cx="3058535" cy="2246769"/>
          </a:xfrm>
          <a:prstGeom prst="rect">
            <a:avLst/>
          </a:prstGeom>
          <a:noFill/>
        </p:spPr>
        <p:txBody>
          <a:bodyPr wrap="square" rtlCol="0">
            <a:spAutoFit/>
          </a:bodyPr>
          <a:lstStyle/>
          <a:p>
            <a:r>
              <a:rPr lang="en-US" sz="2800" dirty="0"/>
              <a:t> </a:t>
            </a:r>
          </a:p>
          <a:p>
            <a:r>
              <a:rPr lang="en-US" sz="2800" dirty="0"/>
              <a:t>    </a:t>
            </a:r>
          </a:p>
          <a:p>
            <a:r>
              <a:rPr lang="en-US" sz="2800" dirty="0"/>
              <a:t>      JC 9465 ROS</a:t>
            </a:r>
          </a:p>
          <a:p>
            <a:endParaRPr lang="en-US" sz="2800" dirty="0"/>
          </a:p>
          <a:p>
            <a:endParaRPr lang="en-US" sz="2800" dirty="0"/>
          </a:p>
        </p:txBody>
      </p:sp>
      <p:sp>
        <p:nvSpPr>
          <p:cNvPr id="14" name="TextBox 13"/>
          <p:cNvSpPr txBox="1"/>
          <p:nvPr/>
        </p:nvSpPr>
        <p:spPr>
          <a:xfrm>
            <a:off x="8301860" y="5486400"/>
            <a:ext cx="842140" cy="369332"/>
          </a:xfrm>
          <a:prstGeom prst="rect">
            <a:avLst/>
          </a:prstGeom>
          <a:noFill/>
        </p:spPr>
        <p:txBody>
          <a:bodyPr wrap="square" rtlCol="0">
            <a:spAutoFit/>
          </a:bodyPr>
          <a:lstStyle/>
          <a:p>
            <a:r>
              <a:rPr lang="en-US" dirty="0"/>
              <a:t>Picture</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38" y="3602199"/>
            <a:ext cx="1903497" cy="1459348"/>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32462" y="3556009"/>
            <a:ext cx="2011538" cy="1506254"/>
          </a:xfrm>
          <a:prstGeom prst="rect">
            <a:avLst/>
          </a:prstGeom>
        </p:spPr>
      </p:pic>
      <p:pic>
        <p:nvPicPr>
          <p:cNvPr id="5" name="Picture 4"/>
          <p:cNvPicPr>
            <a:picLocks noChangeAspect="1"/>
          </p:cNvPicPr>
          <p:nvPr/>
        </p:nvPicPr>
        <p:blipFill>
          <a:blip r:embed="rId7"/>
          <a:stretch>
            <a:fillRect/>
          </a:stretch>
        </p:blipFill>
        <p:spPr>
          <a:xfrm>
            <a:off x="792502" y="6190333"/>
            <a:ext cx="7546671" cy="665434"/>
          </a:xfrm>
          <a:prstGeom prst="rect">
            <a:avLst/>
          </a:prstGeom>
        </p:spPr>
      </p:pic>
      <p:sp>
        <p:nvSpPr>
          <p:cNvPr id="3" name="Rectangle 2">
            <a:extLst>
              <a:ext uri="{FF2B5EF4-FFF2-40B4-BE49-F238E27FC236}">
                <a16:creationId xmlns:a16="http://schemas.microsoft.com/office/drawing/2014/main" id="{F598D7A2-681D-D74B-BA4D-8AB58F8C0173}"/>
              </a:ext>
            </a:extLst>
          </p:cNvPr>
          <p:cNvSpPr/>
          <p:nvPr/>
        </p:nvSpPr>
        <p:spPr>
          <a:xfrm>
            <a:off x="3353377" y="3433011"/>
            <a:ext cx="2513445" cy="407035"/>
          </a:xfrm>
          <a:prstGeom prst="rect">
            <a:avLst/>
          </a:prstGeom>
        </p:spPr>
        <p:txBody>
          <a:bodyPr wrap="none">
            <a:spAutoFit/>
          </a:bodyPr>
          <a:lstStyle/>
          <a:p>
            <a:pPr>
              <a:lnSpc>
                <a:spcPct val="107000"/>
              </a:lnSpc>
              <a:spcAft>
                <a:spcPts val="800"/>
              </a:spcAft>
            </a:pPr>
            <a:r>
              <a:rPr lang="en-US" sz="2000" dirty="0">
                <a:latin typeface="Calibri" panose="020F0502020204030204" pitchFamily="34" charset="0"/>
                <a:ea typeface="Calibri" panose="020F0502020204030204" pitchFamily="34" charset="0"/>
                <a:cs typeface="Times New Roman" panose="02020603050405020304" pitchFamily="18" charset="0"/>
              </a:rPr>
              <a:t>Improving Food Safety</a:t>
            </a:r>
          </a:p>
        </p:txBody>
      </p:sp>
      <p:pic>
        <p:nvPicPr>
          <p:cNvPr id="9" name="Picture 8" descr="Icon&#10;&#10;Description automatically generated">
            <a:extLst>
              <a:ext uri="{FF2B5EF4-FFF2-40B4-BE49-F238E27FC236}">
                <a16:creationId xmlns:a16="http://schemas.microsoft.com/office/drawing/2014/main" id="{5BFF7E90-1D2B-AD4D-B647-6F8E1C100336}"/>
              </a:ext>
            </a:extLst>
          </p:cNvPr>
          <p:cNvPicPr>
            <a:picLocks noChangeAspect="1"/>
          </p:cNvPicPr>
          <p:nvPr/>
        </p:nvPicPr>
        <p:blipFill>
          <a:blip r:embed="rId8"/>
          <a:stretch>
            <a:fillRect/>
          </a:stretch>
        </p:blipFill>
        <p:spPr>
          <a:xfrm>
            <a:off x="2498249" y="1385827"/>
            <a:ext cx="3899852" cy="1783074"/>
          </a:xfrm>
          <a:prstGeom prst="rect">
            <a:avLst/>
          </a:prstGeom>
        </p:spPr>
      </p:pic>
      <p:pic>
        <p:nvPicPr>
          <p:cNvPr id="1026" name="Picture 2">
            <a:extLst>
              <a:ext uri="{FF2B5EF4-FFF2-40B4-BE49-F238E27FC236}">
                <a16:creationId xmlns:a16="http://schemas.microsoft.com/office/drawing/2014/main" id="{9684D8C1-095E-6F43-AE93-B6C1083D75C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91436" y="3840046"/>
            <a:ext cx="1231613" cy="12316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NSF Mark | NSF International">
            <a:extLst>
              <a:ext uri="{FF2B5EF4-FFF2-40B4-BE49-F238E27FC236}">
                <a16:creationId xmlns:a16="http://schemas.microsoft.com/office/drawing/2014/main" id="{045612FF-5201-9E45-8F1D-B5320556825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14546" y="3829932"/>
            <a:ext cx="1302585" cy="13025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Organic Seal | Agricultural Marketing Service">
            <a:extLst>
              <a:ext uri="{FF2B5EF4-FFF2-40B4-BE49-F238E27FC236}">
                <a16:creationId xmlns:a16="http://schemas.microsoft.com/office/drawing/2014/main" id="{B74ABA56-83CF-E742-9457-7C83A6C8457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60321" y="3829933"/>
            <a:ext cx="1302586" cy="1302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455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cstate="print"/>
          <a:srcRect/>
          <a:stretch>
            <a:fillRect/>
          </a:stretch>
        </p:blipFill>
        <p:spPr bwMode="auto">
          <a:xfrm>
            <a:off x="0" y="6324599"/>
            <a:ext cx="9144000" cy="533401"/>
          </a:xfrm>
          <a:prstGeom prst="rect">
            <a:avLst/>
          </a:prstGeom>
          <a:noFill/>
          <a:ln w="9525">
            <a:noFill/>
            <a:miter lim="800000"/>
            <a:headEnd/>
            <a:tailEnd/>
          </a:ln>
        </p:spPr>
      </p:pic>
      <p:sp>
        <p:nvSpPr>
          <p:cNvPr id="12" name="Rectangle 11"/>
          <p:cNvSpPr/>
          <p:nvPr/>
        </p:nvSpPr>
        <p:spPr>
          <a:xfrm>
            <a:off x="304800" y="228600"/>
            <a:ext cx="8382000" cy="6096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Box 12"/>
          <p:cNvSpPr txBox="1"/>
          <p:nvPr/>
        </p:nvSpPr>
        <p:spPr>
          <a:xfrm>
            <a:off x="457200" y="381000"/>
            <a:ext cx="8229600" cy="369332"/>
          </a:xfrm>
          <a:prstGeom prst="rect">
            <a:avLst/>
          </a:prstGeom>
          <a:noFill/>
        </p:spPr>
        <p:txBody>
          <a:bodyPr wrap="square" rtlCol="0">
            <a:spAutoFit/>
          </a:bodyPr>
          <a:lstStyle/>
          <a:p>
            <a:pPr algn="ctr"/>
            <a:r>
              <a:rPr lang="en-US" dirty="0">
                <a:solidFill>
                  <a:schemeClr val="bg1"/>
                </a:solidFill>
                <a:latin typeface="Arial Black" pitchFamily="34" charset="0"/>
              </a:rPr>
              <a:t>Produce Shelf Life Extension with no Change in Taste</a:t>
            </a:r>
          </a:p>
        </p:txBody>
      </p:sp>
      <p:pic>
        <p:nvPicPr>
          <p:cNvPr id="9" name="Picture 8"/>
          <p:cNvPicPr>
            <a:picLocks noChangeAspect="1"/>
          </p:cNvPicPr>
          <p:nvPr/>
        </p:nvPicPr>
        <p:blipFill>
          <a:blip r:embed="rId3"/>
          <a:stretch>
            <a:fillRect/>
          </a:stretch>
        </p:blipFill>
        <p:spPr>
          <a:xfrm>
            <a:off x="0" y="6334125"/>
            <a:ext cx="9143999" cy="523875"/>
          </a:xfrm>
          <a:prstGeom prst="rect">
            <a:avLst/>
          </a:prstGeom>
        </p:spPr>
      </p:pic>
      <p:pic>
        <p:nvPicPr>
          <p:cNvPr id="17" name="Picture 16"/>
          <p:cNvPicPr>
            <a:picLocks noChangeAspect="1"/>
          </p:cNvPicPr>
          <p:nvPr/>
        </p:nvPicPr>
        <p:blipFill>
          <a:blip r:embed="rId4"/>
          <a:stretch>
            <a:fillRect/>
          </a:stretch>
        </p:blipFill>
        <p:spPr>
          <a:xfrm>
            <a:off x="4267200" y="902732"/>
            <a:ext cx="4419600" cy="2469776"/>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902732"/>
            <a:ext cx="3962400" cy="5033555"/>
          </a:xfrm>
          <a:prstGeom prst="rect">
            <a:avLst/>
          </a:prstGeom>
        </p:spPr>
      </p:pic>
      <p:sp>
        <p:nvSpPr>
          <p:cNvPr id="10" name="TextBox 9"/>
          <p:cNvSpPr txBox="1"/>
          <p:nvPr/>
        </p:nvSpPr>
        <p:spPr>
          <a:xfrm>
            <a:off x="4336869" y="3483429"/>
            <a:ext cx="4349931" cy="2862322"/>
          </a:xfrm>
          <a:prstGeom prst="rect">
            <a:avLst/>
          </a:prstGeom>
          <a:noFill/>
        </p:spPr>
        <p:txBody>
          <a:bodyPr wrap="square" rtlCol="0">
            <a:spAutoFit/>
          </a:bodyPr>
          <a:lstStyle/>
          <a:p>
            <a:r>
              <a:rPr lang="en-US" dirty="0"/>
              <a:t>JC 9465 ROS can improve shelf life. The photo to the left demonstrate fresh raspberries from a grocery store rinsed with JC 9465.  12 days later the raspberries that were not treated started showing mold. The JC 9465 treated raspberries are still fresh and marketable.  18 days after purchase the JC 9465 started showing mold for the first time. The average shelf life in a store is 6 days.</a:t>
            </a:r>
          </a:p>
        </p:txBody>
      </p:sp>
    </p:spTree>
    <p:extLst>
      <p:ext uri="{BB962C8B-B14F-4D97-AF65-F5344CB8AC3E}">
        <p14:creationId xmlns:p14="http://schemas.microsoft.com/office/powerpoint/2010/main" val="113975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cstate="print"/>
          <a:srcRect/>
          <a:stretch>
            <a:fillRect/>
          </a:stretch>
        </p:blipFill>
        <p:spPr bwMode="auto">
          <a:xfrm>
            <a:off x="0" y="6324599"/>
            <a:ext cx="9144000" cy="533401"/>
          </a:xfrm>
          <a:prstGeom prst="rect">
            <a:avLst/>
          </a:prstGeom>
          <a:noFill/>
          <a:ln w="9525">
            <a:noFill/>
            <a:miter lim="800000"/>
            <a:headEnd/>
            <a:tailEnd/>
          </a:ln>
        </p:spPr>
      </p:pic>
      <p:sp>
        <p:nvSpPr>
          <p:cNvPr id="12" name="Rectangle 11"/>
          <p:cNvSpPr/>
          <p:nvPr/>
        </p:nvSpPr>
        <p:spPr>
          <a:xfrm>
            <a:off x="304800" y="228600"/>
            <a:ext cx="8382000" cy="6096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Box 12"/>
          <p:cNvSpPr txBox="1"/>
          <p:nvPr/>
        </p:nvSpPr>
        <p:spPr>
          <a:xfrm>
            <a:off x="457200" y="381000"/>
            <a:ext cx="8229600" cy="369332"/>
          </a:xfrm>
          <a:prstGeom prst="rect">
            <a:avLst/>
          </a:prstGeom>
          <a:noFill/>
        </p:spPr>
        <p:txBody>
          <a:bodyPr wrap="square" rtlCol="0">
            <a:spAutoFit/>
          </a:bodyPr>
          <a:lstStyle/>
          <a:p>
            <a:pPr algn="ctr"/>
            <a:r>
              <a:rPr lang="en-US" dirty="0">
                <a:solidFill>
                  <a:schemeClr val="bg1"/>
                </a:solidFill>
                <a:latin typeface="Arial Black" pitchFamily="34" charset="0"/>
              </a:rPr>
              <a:t>APPLICATIONS</a:t>
            </a:r>
          </a:p>
        </p:txBody>
      </p:sp>
      <p:pic>
        <p:nvPicPr>
          <p:cNvPr id="9" name="Picture 8"/>
          <p:cNvPicPr>
            <a:picLocks noChangeAspect="1"/>
          </p:cNvPicPr>
          <p:nvPr/>
        </p:nvPicPr>
        <p:blipFill>
          <a:blip r:embed="rId3"/>
          <a:stretch>
            <a:fillRect/>
          </a:stretch>
        </p:blipFill>
        <p:spPr>
          <a:xfrm>
            <a:off x="0" y="6334125"/>
            <a:ext cx="9143999" cy="523875"/>
          </a:xfrm>
          <a:prstGeom prst="rect">
            <a:avLst/>
          </a:prstGeom>
        </p:spPr>
      </p:pic>
      <p:sp>
        <p:nvSpPr>
          <p:cNvPr id="2" name="Rectangle 1"/>
          <p:cNvSpPr/>
          <p:nvPr/>
        </p:nvSpPr>
        <p:spPr>
          <a:xfrm>
            <a:off x="1097280" y="2142309"/>
            <a:ext cx="5760720" cy="4524315"/>
          </a:xfrm>
          <a:prstGeom prst="rect">
            <a:avLst/>
          </a:prstGeom>
        </p:spPr>
        <p:txBody>
          <a:bodyPr wrap="square">
            <a:spAutoFit/>
          </a:bodyPr>
          <a:lstStyle/>
          <a:p>
            <a:pPr marL="285750" indent="-285750">
              <a:buFont typeface="Arial" panose="020B0604020202020204" pitchFamily="34" charset="0"/>
              <a:buChar char="•"/>
            </a:pPr>
            <a:r>
              <a:rPr lang="en-US" sz="2400" dirty="0"/>
              <a:t>Control of Biofilm on any wet/dry surface. 	Supplier application extends shipping life      	of produce, increases product 	consumption safety and liability</a:t>
            </a:r>
          </a:p>
          <a:p>
            <a:pPr marL="285750" indent="-285750">
              <a:buFont typeface="Arial" panose="020B0604020202020204" pitchFamily="34" charset="0"/>
              <a:buChar char="•"/>
            </a:pPr>
            <a:r>
              <a:rPr lang="en-US" sz="2400" dirty="0"/>
              <a:t>Improve shelf life of produce, seafood and meat products. </a:t>
            </a:r>
          </a:p>
          <a:p>
            <a:r>
              <a:rPr lang="en-US" sz="2400" dirty="0"/>
              <a:t>	Application in-store increases shelf life 	with no reduction in taste to consumer</a:t>
            </a:r>
          </a:p>
          <a:p>
            <a:pPr marL="285750" indent="-285750">
              <a:buFont typeface="Arial" panose="020B0604020202020204" pitchFamily="34" charset="0"/>
              <a:buChar char="•"/>
            </a:pPr>
            <a:r>
              <a:rPr lang="en-US" sz="2400" dirty="0"/>
              <a:t>Improve safety of ice making system</a:t>
            </a:r>
          </a:p>
          <a:p>
            <a:pPr marL="285750" indent="-285750">
              <a:buFont typeface="Arial" panose="020B0604020202020204" pitchFamily="34" charset="0"/>
              <a:buChar char="•"/>
            </a:pPr>
            <a:r>
              <a:rPr lang="en-US" sz="2400" dirty="0"/>
              <a:t>Lower bacteria counts on carts and trays</a:t>
            </a:r>
          </a:p>
          <a:p>
            <a:pPr marL="285750" indent="-285750">
              <a:buFont typeface="Arial" panose="020B0604020202020204" pitchFamily="34" charset="0"/>
              <a:buChar char="•"/>
            </a:pPr>
            <a:endParaRPr lang="en-US" sz="2400" dirty="0"/>
          </a:p>
          <a:p>
            <a:endParaRPr lang="en-US" sz="2400" dirty="0"/>
          </a:p>
        </p:txBody>
      </p:sp>
      <p:sp>
        <p:nvSpPr>
          <p:cNvPr id="3" name="Rectangle 2"/>
          <p:cNvSpPr/>
          <p:nvPr/>
        </p:nvSpPr>
        <p:spPr>
          <a:xfrm>
            <a:off x="304801" y="1314994"/>
            <a:ext cx="8290560" cy="707886"/>
          </a:xfrm>
          <a:prstGeom prst="rect">
            <a:avLst/>
          </a:prstGeom>
        </p:spPr>
        <p:txBody>
          <a:bodyPr wrap="square">
            <a:spAutoFit/>
          </a:bodyPr>
          <a:lstStyle/>
          <a:p>
            <a:r>
              <a:rPr lang="en-US" sz="4000" dirty="0"/>
              <a:t>       APPLICATIONS FOR JC 9465 ROS</a:t>
            </a:r>
          </a:p>
        </p:txBody>
      </p:sp>
    </p:spTree>
    <p:extLst>
      <p:ext uri="{BB962C8B-B14F-4D97-AF65-F5344CB8AC3E}">
        <p14:creationId xmlns:p14="http://schemas.microsoft.com/office/powerpoint/2010/main" val="1826995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cstate="print"/>
          <a:srcRect/>
          <a:stretch>
            <a:fillRect/>
          </a:stretch>
        </p:blipFill>
        <p:spPr bwMode="auto">
          <a:xfrm>
            <a:off x="0" y="6324599"/>
            <a:ext cx="9144000" cy="533401"/>
          </a:xfrm>
          <a:prstGeom prst="rect">
            <a:avLst/>
          </a:prstGeom>
          <a:noFill/>
          <a:ln w="9525">
            <a:noFill/>
            <a:miter lim="800000"/>
            <a:headEnd/>
            <a:tailEnd/>
          </a:ln>
        </p:spPr>
      </p:pic>
      <p:sp>
        <p:nvSpPr>
          <p:cNvPr id="12" name="Rectangle 11"/>
          <p:cNvSpPr/>
          <p:nvPr/>
        </p:nvSpPr>
        <p:spPr>
          <a:xfrm>
            <a:off x="304800" y="228600"/>
            <a:ext cx="8382000" cy="6096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Box 12"/>
          <p:cNvSpPr txBox="1"/>
          <p:nvPr/>
        </p:nvSpPr>
        <p:spPr>
          <a:xfrm>
            <a:off x="457200" y="381000"/>
            <a:ext cx="8229600" cy="369332"/>
          </a:xfrm>
          <a:prstGeom prst="rect">
            <a:avLst/>
          </a:prstGeom>
          <a:noFill/>
        </p:spPr>
        <p:txBody>
          <a:bodyPr wrap="square" rtlCol="0">
            <a:spAutoFit/>
          </a:bodyPr>
          <a:lstStyle/>
          <a:p>
            <a:pPr algn="ctr"/>
            <a:r>
              <a:rPr lang="en-US" dirty="0">
                <a:solidFill>
                  <a:schemeClr val="bg1"/>
                </a:solidFill>
                <a:latin typeface="Arial Black" pitchFamily="34" charset="0"/>
              </a:rPr>
              <a:t>REMOVES BIOFILM</a:t>
            </a:r>
          </a:p>
        </p:txBody>
      </p:sp>
      <p:pic>
        <p:nvPicPr>
          <p:cNvPr id="9" name="Picture 8"/>
          <p:cNvPicPr>
            <a:picLocks noChangeAspect="1"/>
          </p:cNvPicPr>
          <p:nvPr/>
        </p:nvPicPr>
        <p:blipFill>
          <a:blip r:embed="rId3"/>
          <a:stretch>
            <a:fillRect/>
          </a:stretch>
        </p:blipFill>
        <p:spPr>
          <a:xfrm>
            <a:off x="0" y="6334125"/>
            <a:ext cx="9143999" cy="523875"/>
          </a:xfrm>
          <a:prstGeom prst="rect">
            <a:avLst/>
          </a:prstGeom>
        </p:spPr>
      </p:pic>
      <p:sp>
        <p:nvSpPr>
          <p:cNvPr id="2" name="Rectangle 1"/>
          <p:cNvSpPr/>
          <p:nvPr/>
        </p:nvSpPr>
        <p:spPr>
          <a:xfrm>
            <a:off x="304800" y="990600"/>
            <a:ext cx="8381999" cy="584775"/>
          </a:xfrm>
          <a:prstGeom prst="rect">
            <a:avLst/>
          </a:prstGeom>
        </p:spPr>
        <p:txBody>
          <a:bodyPr wrap="square">
            <a:spAutoFit/>
          </a:bodyPr>
          <a:lstStyle/>
          <a:p>
            <a:r>
              <a:rPr lang="en-US" dirty="0"/>
              <a:t>                                                                   </a:t>
            </a:r>
            <a:r>
              <a:rPr lang="en-US" sz="3200" dirty="0"/>
              <a:t>BIOFILM</a:t>
            </a:r>
          </a:p>
        </p:txBody>
      </p:sp>
      <p:sp>
        <p:nvSpPr>
          <p:cNvPr id="3" name="Rectangle 2"/>
          <p:cNvSpPr/>
          <p:nvPr/>
        </p:nvSpPr>
        <p:spPr>
          <a:xfrm>
            <a:off x="457199" y="1654629"/>
            <a:ext cx="8229599" cy="1815882"/>
          </a:xfrm>
          <a:prstGeom prst="rect">
            <a:avLst/>
          </a:prstGeom>
        </p:spPr>
        <p:txBody>
          <a:bodyPr wrap="square">
            <a:spAutoFit/>
          </a:bodyPr>
          <a:lstStyle/>
          <a:p>
            <a:pPr marL="457200" indent="-457200">
              <a:buFont typeface="Arial" panose="020B0604020202020204" pitchFamily="34" charset="0"/>
              <a:buChar char="•"/>
            </a:pPr>
            <a:r>
              <a:rPr lang="en-US" sz="2800" dirty="0"/>
              <a:t>Leading cause of short shelf life</a:t>
            </a:r>
          </a:p>
          <a:p>
            <a:pPr marL="457200" indent="-457200">
              <a:buFont typeface="Arial" panose="020B0604020202020204" pitchFamily="34" charset="0"/>
              <a:buChar char="•"/>
            </a:pPr>
            <a:r>
              <a:rPr lang="en-US" sz="2800" dirty="0"/>
              <a:t>Forms a film on the surface that protect the colony from most disinfectants</a:t>
            </a:r>
          </a:p>
          <a:p>
            <a:pPr marL="457200" indent="-457200">
              <a:buFont typeface="Arial" panose="020B0604020202020204" pitchFamily="34" charset="0"/>
              <a:buChar char="•"/>
            </a:pPr>
            <a:r>
              <a:rPr lang="en-US" sz="2800" dirty="0"/>
              <a:t>Forms quickly on any wet/dry surface</a:t>
            </a:r>
          </a:p>
        </p:txBody>
      </p:sp>
      <p:sp>
        <p:nvSpPr>
          <p:cNvPr id="4" name="Rectangle 3"/>
          <p:cNvSpPr/>
          <p:nvPr/>
        </p:nvSpPr>
        <p:spPr>
          <a:xfrm>
            <a:off x="457199" y="3470510"/>
            <a:ext cx="7284721" cy="1815882"/>
          </a:xfrm>
          <a:prstGeom prst="rect">
            <a:avLst/>
          </a:prstGeom>
        </p:spPr>
        <p:txBody>
          <a:bodyPr wrap="square">
            <a:spAutoFit/>
          </a:bodyPr>
          <a:lstStyle/>
          <a:p>
            <a:pPr marL="457200" indent="-457200">
              <a:buFont typeface="Arial" panose="020B0604020202020204" pitchFamily="34" charset="0"/>
              <a:buChar char="•"/>
            </a:pPr>
            <a:r>
              <a:rPr lang="en-US" sz="2800" dirty="0"/>
              <a:t>Removes: planktonic and sessile</a:t>
            </a:r>
          </a:p>
          <a:p>
            <a:pPr marL="457200" indent="-457200">
              <a:buFont typeface="Arial" panose="020B0604020202020204" pitchFamily="34" charset="0"/>
              <a:buChar char="•"/>
            </a:pPr>
            <a:r>
              <a:rPr lang="en-US" sz="2800" dirty="0"/>
              <a:t>JC 9465 ROS oxidizes extra polymeric substance </a:t>
            </a:r>
          </a:p>
          <a:p>
            <a:pPr marL="457200" indent="-457200">
              <a:buFont typeface="Arial" panose="020B0604020202020204" pitchFamily="34" charset="0"/>
              <a:buChar char="•"/>
            </a:pPr>
            <a:r>
              <a:rPr lang="en-US" sz="2800" dirty="0"/>
              <a:t>An ORP greater than +450 mv is effective</a:t>
            </a:r>
          </a:p>
        </p:txBody>
      </p:sp>
    </p:spTree>
    <p:extLst>
      <p:ext uri="{BB962C8B-B14F-4D97-AF65-F5344CB8AC3E}">
        <p14:creationId xmlns:p14="http://schemas.microsoft.com/office/powerpoint/2010/main" val="2609160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cstate="print"/>
          <a:srcRect/>
          <a:stretch>
            <a:fillRect/>
          </a:stretch>
        </p:blipFill>
        <p:spPr bwMode="auto">
          <a:xfrm>
            <a:off x="0" y="6324599"/>
            <a:ext cx="9144000" cy="533401"/>
          </a:xfrm>
          <a:prstGeom prst="rect">
            <a:avLst/>
          </a:prstGeom>
          <a:noFill/>
          <a:ln w="9525">
            <a:noFill/>
            <a:miter lim="800000"/>
            <a:headEnd/>
            <a:tailEnd/>
          </a:ln>
        </p:spPr>
      </p:pic>
      <p:sp>
        <p:nvSpPr>
          <p:cNvPr id="12" name="Rectangle 11"/>
          <p:cNvSpPr/>
          <p:nvPr/>
        </p:nvSpPr>
        <p:spPr>
          <a:xfrm>
            <a:off x="304800" y="228600"/>
            <a:ext cx="8382000" cy="6096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Box 12"/>
          <p:cNvSpPr txBox="1"/>
          <p:nvPr/>
        </p:nvSpPr>
        <p:spPr>
          <a:xfrm>
            <a:off x="457200" y="381000"/>
            <a:ext cx="8229600" cy="369332"/>
          </a:xfrm>
          <a:prstGeom prst="rect">
            <a:avLst/>
          </a:prstGeom>
          <a:noFill/>
        </p:spPr>
        <p:txBody>
          <a:bodyPr wrap="square" rtlCol="0">
            <a:spAutoFit/>
          </a:bodyPr>
          <a:lstStyle/>
          <a:p>
            <a:pPr algn="ctr"/>
            <a:r>
              <a:rPr lang="en-US" dirty="0">
                <a:solidFill>
                  <a:schemeClr val="bg1"/>
                </a:solidFill>
                <a:latin typeface="Arial Black" pitchFamily="34" charset="0"/>
              </a:rPr>
              <a:t>In-Store Intervention Opportunities</a:t>
            </a:r>
          </a:p>
        </p:txBody>
      </p:sp>
      <p:pic>
        <p:nvPicPr>
          <p:cNvPr id="9" name="Picture 8"/>
          <p:cNvPicPr>
            <a:picLocks noChangeAspect="1"/>
          </p:cNvPicPr>
          <p:nvPr/>
        </p:nvPicPr>
        <p:blipFill>
          <a:blip r:embed="rId3"/>
          <a:stretch>
            <a:fillRect/>
          </a:stretch>
        </p:blipFill>
        <p:spPr>
          <a:xfrm>
            <a:off x="0" y="6334125"/>
            <a:ext cx="9143999" cy="523875"/>
          </a:xfrm>
          <a:prstGeom prst="rect">
            <a:avLst/>
          </a:prstGeom>
        </p:spPr>
      </p:pic>
      <p:sp>
        <p:nvSpPr>
          <p:cNvPr id="2" name="Rectangle 1"/>
          <p:cNvSpPr/>
          <p:nvPr/>
        </p:nvSpPr>
        <p:spPr>
          <a:xfrm>
            <a:off x="304800" y="902732"/>
            <a:ext cx="8381999" cy="523220"/>
          </a:xfrm>
          <a:prstGeom prst="rect">
            <a:avLst/>
          </a:prstGeom>
        </p:spPr>
        <p:txBody>
          <a:bodyPr wrap="square">
            <a:spAutoFit/>
          </a:bodyPr>
          <a:lstStyle/>
          <a:p>
            <a:r>
              <a:rPr lang="en-US" dirty="0"/>
              <a:t>                                  </a:t>
            </a:r>
            <a:r>
              <a:rPr lang="en-US" sz="2800" dirty="0"/>
              <a:t>Controlling Listeria &amp; Salmonella</a:t>
            </a:r>
          </a:p>
        </p:txBody>
      </p:sp>
      <p:sp>
        <p:nvSpPr>
          <p:cNvPr id="3" name="Rectangle 2"/>
          <p:cNvSpPr/>
          <p:nvPr/>
        </p:nvSpPr>
        <p:spPr>
          <a:xfrm>
            <a:off x="304800" y="1793966"/>
            <a:ext cx="8382000" cy="2246769"/>
          </a:xfrm>
          <a:prstGeom prst="rect">
            <a:avLst/>
          </a:prstGeom>
        </p:spPr>
        <p:txBody>
          <a:bodyPr wrap="square">
            <a:spAutoFit/>
          </a:bodyPr>
          <a:lstStyle/>
          <a:p>
            <a:r>
              <a:rPr lang="en-US" sz="2800" dirty="0"/>
              <a:t>A study at the University of Davis with Dr. </a:t>
            </a:r>
            <a:r>
              <a:rPr lang="en-US" sz="2800" dirty="0" err="1"/>
              <a:t>Suslow</a:t>
            </a:r>
            <a:r>
              <a:rPr lang="en-US" sz="2800" dirty="0"/>
              <a:t> demonstrated at +670 mV or more using JC 9465, they were able to achieve a 6-Log removal of Salmonella and Listeria (monocytogenes) in less than 10 seconds of contact time</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2224" y="3901126"/>
            <a:ext cx="2085975" cy="2190750"/>
          </a:xfrm>
          <a:prstGeom prst="rect">
            <a:avLst/>
          </a:prstGeom>
        </p:spPr>
      </p:pic>
    </p:spTree>
    <p:extLst>
      <p:ext uri="{BB962C8B-B14F-4D97-AF65-F5344CB8AC3E}">
        <p14:creationId xmlns:p14="http://schemas.microsoft.com/office/powerpoint/2010/main" val="1301892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cstate="print"/>
          <a:srcRect/>
          <a:stretch>
            <a:fillRect/>
          </a:stretch>
        </p:blipFill>
        <p:spPr bwMode="auto">
          <a:xfrm>
            <a:off x="0" y="6324599"/>
            <a:ext cx="9144000" cy="533401"/>
          </a:xfrm>
          <a:prstGeom prst="rect">
            <a:avLst/>
          </a:prstGeom>
          <a:noFill/>
          <a:ln w="9525">
            <a:noFill/>
            <a:miter lim="800000"/>
            <a:headEnd/>
            <a:tailEnd/>
          </a:ln>
        </p:spPr>
      </p:pic>
      <p:sp>
        <p:nvSpPr>
          <p:cNvPr id="12" name="Rectangle 11"/>
          <p:cNvSpPr/>
          <p:nvPr/>
        </p:nvSpPr>
        <p:spPr>
          <a:xfrm>
            <a:off x="304800" y="228600"/>
            <a:ext cx="8382000" cy="6096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Box 12"/>
          <p:cNvSpPr txBox="1"/>
          <p:nvPr/>
        </p:nvSpPr>
        <p:spPr>
          <a:xfrm>
            <a:off x="457200" y="381000"/>
            <a:ext cx="8229600" cy="369332"/>
          </a:xfrm>
          <a:prstGeom prst="rect">
            <a:avLst/>
          </a:prstGeom>
          <a:noFill/>
        </p:spPr>
        <p:txBody>
          <a:bodyPr wrap="square" rtlCol="0">
            <a:spAutoFit/>
          </a:bodyPr>
          <a:lstStyle/>
          <a:p>
            <a:pPr algn="ctr"/>
            <a:r>
              <a:rPr lang="en-US" dirty="0">
                <a:solidFill>
                  <a:schemeClr val="bg1"/>
                </a:solidFill>
                <a:latin typeface="Arial Black" pitchFamily="34" charset="0"/>
              </a:rPr>
              <a:t>In-Store Intervention Opportunities</a:t>
            </a:r>
          </a:p>
        </p:txBody>
      </p:sp>
      <p:pic>
        <p:nvPicPr>
          <p:cNvPr id="9" name="Picture 8"/>
          <p:cNvPicPr>
            <a:picLocks noChangeAspect="1"/>
          </p:cNvPicPr>
          <p:nvPr/>
        </p:nvPicPr>
        <p:blipFill>
          <a:blip r:embed="rId3"/>
          <a:stretch>
            <a:fillRect/>
          </a:stretch>
        </p:blipFill>
        <p:spPr>
          <a:xfrm>
            <a:off x="0" y="6334125"/>
            <a:ext cx="9143999" cy="523875"/>
          </a:xfrm>
          <a:prstGeom prst="rect">
            <a:avLst/>
          </a:prstGeom>
        </p:spPr>
      </p:pic>
      <p:sp>
        <p:nvSpPr>
          <p:cNvPr id="2" name="Rectangle 1"/>
          <p:cNvSpPr/>
          <p:nvPr/>
        </p:nvSpPr>
        <p:spPr>
          <a:xfrm>
            <a:off x="304800" y="902732"/>
            <a:ext cx="8381999" cy="523220"/>
          </a:xfrm>
          <a:prstGeom prst="rect">
            <a:avLst/>
          </a:prstGeom>
        </p:spPr>
        <p:txBody>
          <a:bodyPr wrap="square">
            <a:spAutoFit/>
          </a:bodyPr>
          <a:lstStyle/>
          <a:p>
            <a:r>
              <a:rPr lang="en-US" dirty="0"/>
              <a:t>                                              </a:t>
            </a:r>
            <a:r>
              <a:rPr lang="en-US" sz="2800" dirty="0"/>
              <a:t>ICE MAKING PROCESS</a:t>
            </a:r>
          </a:p>
        </p:txBody>
      </p:sp>
      <p:sp>
        <p:nvSpPr>
          <p:cNvPr id="4" name="Rectangle 3"/>
          <p:cNvSpPr/>
          <p:nvPr/>
        </p:nvSpPr>
        <p:spPr>
          <a:xfrm>
            <a:off x="304801" y="1837509"/>
            <a:ext cx="8381998" cy="2677656"/>
          </a:xfrm>
          <a:prstGeom prst="rect">
            <a:avLst/>
          </a:prstGeom>
        </p:spPr>
        <p:txBody>
          <a:bodyPr wrap="square">
            <a:spAutoFit/>
          </a:bodyPr>
          <a:lstStyle/>
          <a:p>
            <a:pPr marL="285750" indent="-285750">
              <a:buFont typeface="Arial" panose="020B0604020202020204" pitchFamily="34" charset="0"/>
              <a:buChar char="•"/>
            </a:pPr>
            <a:r>
              <a:rPr lang="en-US" sz="2800" dirty="0"/>
              <a:t>Listeria pathogens are found in poorly managed system.</a:t>
            </a:r>
          </a:p>
          <a:p>
            <a:pPr marL="285750" indent="-285750">
              <a:buFont typeface="Arial" panose="020B0604020202020204" pitchFamily="34" charset="0"/>
              <a:buChar char="•"/>
            </a:pPr>
            <a:r>
              <a:rPr lang="en-US" sz="2800" dirty="0"/>
              <a:t>JC 9465 ROS in your source water at +700 mV will destroy all pathogens</a:t>
            </a:r>
          </a:p>
          <a:p>
            <a:pPr marL="285750" indent="-285750">
              <a:buFont typeface="Arial" panose="020B0604020202020204" pitchFamily="34" charset="0"/>
              <a:buChar char="•"/>
            </a:pPr>
            <a:r>
              <a:rPr lang="en-US" sz="2800" dirty="0"/>
              <a:t>When the ice melts it will still have the disinfecting power of JC 9465 ROS</a:t>
            </a:r>
          </a:p>
        </p:txBody>
      </p:sp>
    </p:spTree>
    <p:extLst>
      <p:ext uri="{BB962C8B-B14F-4D97-AF65-F5344CB8AC3E}">
        <p14:creationId xmlns:p14="http://schemas.microsoft.com/office/powerpoint/2010/main" val="1339619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28600"/>
            <a:ext cx="8382000" cy="6096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TextBox 2"/>
          <p:cNvSpPr txBox="1"/>
          <p:nvPr/>
        </p:nvSpPr>
        <p:spPr>
          <a:xfrm>
            <a:off x="457200" y="381000"/>
            <a:ext cx="8229600" cy="369332"/>
          </a:xfrm>
          <a:prstGeom prst="rect">
            <a:avLst/>
          </a:prstGeom>
          <a:noFill/>
        </p:spPr>
        <p:txBody>
          <a:bodyPr wrap="square" rtlCol="0">
            <a:spAutoFit/>
          </a:bodyPr>
          <a:lstStyle/>
          <a:p>
            <a:pPr algn="ctr"/>
            <a:r>
              <a:rPr lang="en-US" dirty="0">
                <a:solidFill>
                  <a:schemeClr val="bg1"/>
                </a:solidFill>
                <a:latin typeface="Arial Black" pitchFamily="34" charset="0"/>
              </a:rPr>
              <a:t>Top 10 Reasons Why JC 9465 Should Be Used</a:t>
            </a:r>
          </a:p>
        </p:txBody>
      </p:sp>
      <p:sp>
        <p:nvSpPr>
          <p:cNvPr id="4" name="TextBox 3"/>
          <p:cNvSpPr txBox="1"/>
          <p:nvPr/>
        </p:nvSpPr>
        <p:spPr>
          <a:xfrm>
            <a:off x="264112" y="1219200"/>
            <a:ext cx="8382000" cy="646331"/>
          </a:xfrm>
          <a:prstGeom prst="rect">
            <a:avLst/>
          </a:prstGeom>
          <a:noFill/>
        </p:spPr>
        <p:txBody>
          <a:bodyPr wrap="square" rtlCol="0">
            <a:spAutoFit/>
          </a:bodyPr>
          <a:lstStyle/>
          <a:p>
            <a:r>
              <a:rPr lang="en-US" b="1" dirty="0"/>
              <a:t>Development of a JC 9465 Sterilization / Food Preservation System throughout the value-chain would benefit your overall operation. </a:t>
            </a:r>
          </a:p>
        </p:txBody>
      </p:sp>
      <p:sp>
        <p:nvSpPr>
          <p:cNvPr id="5" name="TextBox 4"/>
          <p:cNvSpPr txBox="1"/>
          <p:nvPr/>
        </p:nvSpPr>
        <p:spPr>
          <a:xfrm>
            <a:off x="5486400" y="6248400"/>
            <a:ext cx="3429000" cy="415498"/>
          </a:xfrm>
          <a:prstGeom prst="rect">
            <a:avLst/>
          </a:prstGeom>
          <a:noFill/>
        </p:spPr>
        <p:txBody>
          <a:bodyPr wrap="square" rtlCol="0">
            <a:spAutoFit/>
          </a:bodyPr>
          <a:lstStyle/>
          <a:p>
            <a:pPr algn="ctr"/>
            <a:r>
              <a:rPr lang="en-US" sz="1100" dirty="0">
                <a:solidFill>
                  <a:schemeClr val="bg1">
                    <a:lumMod val="65000"/>
                  </a:schemeClr>
                </a:solidFill>
                <a:latin typeface="Arial Black" pitchFamily="34" charset="0"/>
              </a:rPr>
              <a:t>Applied Plasma Research Consortium</a:t>
            </a:r>
          </a:p>
          <a:p>
            <a:pPr algn="ctr"/>
            <a:r>
              <a:rPr lang="en-US" sz="1000" dirty="0">
                <a:solidFill>
                  <a:schemeClr val="bg1">
                    <a:lumMod val="65000"/>
                  </a:schemeClr>
                </a:solidFill>
                <a:latin typeface="Arial Black" pitchFamily="34" charset="0"/>
              </a:rPr>
              <a:t>A Texas Public/Private Consortium</a:t>
            </a:r>
          </a:p>
        </p:txBody>
      </p:sp>
      <p:sp>
        <p:nvSpPr>
          <p:cNvPr id="6" name="TextBox 5"/>
          <p:cNvSpPr txBox="1"/>
          <p:nvPr/>
        </p:nvSpPr>
        <p:spPr>
          <a:xfrm>
            <a:off x="381000" y="2821992"/>
            <a:ext cx="8610600" cy="369332"/>
          </a:xfrm>
          <a:prstGeom prst="rect">
            <a:avLst/>
          </a:prstGeom>
          <a:noFill/>
        </p:spPr>
        <p:txBody>
          <a:bodyPr wrap="square" rtlCol="0">
            <a:spAutoFit/>
          </a:bodyPr>
          <a:lstStyle/>
          <a:p>
            <a:r>
              <a:rPr lang="en-US" dirty="0"/>
              <a:t>3.  Better defense vs. food poisoning liability, product liability, negligence, warranty breach</a:t>
            </a:r>
          </a:p>
        </p:txBody>
      </p:sp>
      <p:sp>
        <p:nvSpPr>
          <p:cNvPr id="7" name="TextBox 6"/>
          <p:cNvSpPr txBox="1"/>
          <p:nvPr/>
        </p:nvSpPr>
        <p:spPr>
          <a:xfrm>
            <a:off x="381000" y="2439696"/>
            <a:ext cx="8305800" cy="369332"/>
          </a:xfrm>
          <a:prstGeom prst="rect">
            <a:avLst/>
          </a:prstGeom>
          <a:noFill/>
        </p:spPr>
        <p:txBody>
          <a:bodyPr wrap="square" rtlCol="0">
            <a:spAutoFit/>
          </a:bodyPr>
          <a:lstStyle/>
          <a:p>
            <a:r>
              <a:rPr lang="en-US" dirty="0"/>
              <a:t>2.  Your Food Safety profile will increase, along with customer goodwill</a:t>
            </a:r>
          </a:p>
        </p:txBody>
      </p:sp>
      <p:sp>
        <p:nvSpPr>
          <p:cNvPr id="8" name="TextBox 7"/>
          <p:cNvSpPr txBox="1"/>
          <p:nvPr/>
        </p:nvSpPr>
        <p:spPr>
          <a:xfrm>
            <a:off x="381000" y="3204288"/>
            <a:ext cx="8305800" cy="369332"/>
          </a:xfrm>
          <a:prstGeom prst="rect">
            <a:avLst/>
          </a:prstGeom>
          <a:noFill/>
        </p:spPr>
        <p:txBody>
          <a:bodyPr wrap="square" rtlCol="0">
            <a:spAutoFit/>
          </a:bodyPr>
          <a:lstStyle/>
          <a:p>
            <a:r>
              <a:rPr lang="en-US" dirty="0"/>
              <a:t>4.  Economic losses from product recalls are reduced – costs go down, margins go up</a:t>
            </a:r>
          </a:p>
        </p:txBody>
      </p:sp>
      <p:sp>
        <p:nvSpPr>
          <p:cNvPr id="9" name="TextBox 8"/>
          <p:cNvSpPr txBox="1"/>
          <p:nvPr/>
        </p:nvSpPr>
        <p:spPr>
          <a:xfrm>
            <a:off x="381000" y="3586584"/>
            <a:ext cx="8153400" cy="369332"/>
          </a:xfrm>
          <a:prstGeom prst="rect">
            <a:avLst/>
          </a:prstGeom>
          <a:noFill/>
        </p:spPr>
        <p:txBody>
          <a:bodyPr wrap="square" rtlCol="0">
            <a:spAutoFit/>
          </a:bodyPr>
          <a:lstStyle/>
          <a:p>
            <a:r>
              <a:rPr lang="en-US" dirty="0"/>
              <a:t>5.  Improved supply-chain performance, better reliance on participating vendors</a:t>
            </a:r>
          </a:p>
        </p:txBody>
      </p:sp>
      <p:sp>
        <p:nvSpPr>
          <p:cNvPr id="10" name="TextBox 9"/>
          <p:cNvSpPr txBox="1"/>
          <p:nvPr/>
        </p:nvSpPr>
        <p:spPr>
          <a:xfrm>
            <a:off x="381000" y="3968880"/>
            <a:ext cx="8305800" cy="369332"/>
          </a:xfrm>
          <a:prstGeom prst="rect">
            <a:avLst/>
          </a:prstGeom>
          <a:noFill/>
        </p:spPr>
        <p:txBody>
          <a:bodyPr wrap="square" rtlCol="0">
            <a:spAutoFit/>
          </a:bodyPr>
          <a:lstStyle/>
          <a:p>
            <a:r>
              <a:rPr lang="en-US" dirty="0"/>
              <a:t>6.  Pathogen removal extends shelf life for meats/poultry/seafood  </a:t>
            </a:r>
          </a:p>
        </p:txBody>
      </p:sp>
      <p:sp>
        <p:nvSpPr>
          <p:cNvPr id="11" name="TextBox 10"/>
          <p:cNvSpPr txBox="1"/>
          <p:nvPr/>
        </p:nvSpPr>
        <p:spPr>
          <a:xfrm>
            <a:off x="272990" y="5498068"/>
            <a:ext cx="8305800" cy="369332"/>
          </a:xfrm>
          <a:prstGeom prst="rect">
            <a:avLst/>
          </a:prstGeom>
          <a:noFill/>
        </p:spPr>
        <p:txBody>
          <a:bodyPr wrap="square" rtlCol="0">
            <a:spAutoFit/>
          </a:bodyPr>
          <a:lstStyle/>
          <a:p>
            <a:r>
              <a:rPr lang="en-US" dirty="0"/>
              <a:t>10.  “Here Everything’s Better” takes on new meaning</a:t>
            </a:r>
          </a:p>
        </p:txBody>
      </p:sp>
      <p:sp>
        <p:nvSpPr>
          <p:cNvPr id="12" name="TextBox 11"/>
          <p:cNvSpPr txBox="1"/>
          <p:nvPr/>
        </p:nvSpPr>
        <p:spPr>
          <a:xfrm>
            <a:off x="381000" y="2057400"/>
            <a:ext cx="8305800" cy="369332"/>
          </a:xfrm>
          <a:prstGeom prst="rect">
            <a:avLst/>
          </a:prstGeom>
          <a:noFill/>
        </p:spPr>
        <p:txBody>
          <a:bodyPr wrap="square" lIns="91440" tIns="45720" rIns="91440" bIns="45720" rtlCol="0" anchor="t">
            <a:spAutoFit/>
          </a:bodyPr>
          <a:lstStyle/>
          <a:p>
            <a:r>
              <a:rPr lang="en-US" dirty="0"/>
              <a:t>1.  JC 9465 enhances your company's position as a grocery industry innovations leader</a:t>
            </a:r>
          </a:p>
        </p:txBody>
      </p:sp>
      <p:sp>
        <p:nvSpPr>
          <p:cNvPr id="13" name="TextBox 12"/>
          <p:cNvSpPr txBox="1"/>
          <p:nvPr/>
        </p:nvSpPr>
        <p:spPr>
          <a:xfrm>
            <a:off x="381000" y="4792820"/>
            <a:ext cx="8763000" cy="369332"/>
          </a:xfrm>
          <a:prstGeom prst="rect">
            <a:avLst/>
          </a:prstGeom>
          <a:noFill/>
        </p:spPr>
        <p:txBody>
          <a:bodyPr wrap="square" rtlCol="0">
            <a:spAutoFit/>
          </a:bodyPr>
          <a:lstStyle/>
          <a:p>
            <a:r>
              <a:rPr lang="en-US" dirty="0"/>
              <a:t>8. Sterilization &amp; Food Preservation can create a new standard, with JC 9465</a:t>
            </a:r>
          </a:p>
        </p:txBody>
      </p:sp>
      <p:sp>
        <p:nvSpPr>
          <p:cNvPr id="14" name="TextBox 13"/>
          <p:cNvSpPr txBox="1"/>
          <p:nvPr/>
        </p:nvSpPr>
        <p:spPr>
          <a:xfrm>
            <a:off x="381000" y="5115768"/>
            <a:ext cx="8458200" cy="369332"/>
          </a:xfrm>
          <a:prstGeom prst="rect">
            <a:avLst/>
          </a:prstGeom>
          <a:noFill/>
        </p:spPr>
        <p:txBody>
          <a:bodyPr wrap="square" rtlCol="0">
            <a:spAutoFit/>
          </a:bodyPr>
          <a:lstStyle/>
          <a:p>
            <a:r>
              <a:rPr lang="en-US" dirty="0"/>
              <a:t>9.  Participation in the JV could mean future revenues from commercialization</a:t>
            </a:r>
          </a:p>
        </p:txBody>
      </p:sp>
      <p:sp>
        <p:nvSpPr>
          <p:cNvPr id="15" name="TextBox 14"/>
          <p:cNvSpPr txBox="1"/>
          <p:nvPr/>
        </p:nvSpPr>
        <p:spPr>
          <a:xfrm>
            <a:off x="381000" y="4351176"/>
            <a:ext cx="8305800" cy="369332"/>
          </a:xfrm>
          <a:prstGeom prst="rect">
            <a:avLst/>
          </a:prstGeom>
          <a:noFill/>
        </p:spPr>
        <p:txBody>
          <a:bodyPr wrap="square" rtlCol="0">
            <a:spAutoFit/>
          </a:bodyPr>
          <a:lstStyle/>
          <a:p>
            <a:r>
              <a:rPr lang="en-US" dirty="0"/>
              <a:t>7.  Controlled ripening cycles keep produce fresher longer – increases shelf life</a:t>
            </a:r>
          </a:p>
        </p:txBody>
      </p:sp>
      <p:pic>
        <p:nvPicPr>
          <p:cNvPr id="16" name="Picture 15"/>
          <p:cNvPicPr/>
          <p:nvPr/>
        </p:nvPicPr>
        <p:blipFill>
          <a:blip r:embed="rId2" cstate="print"/>
          <a:srcRect/>
          <a:stretch>
            <a:fillRect/>
          </a:stretch>
        </p:blipFill>
        <p:spPr bwMode="auto">
          <a:xfrm>
            <a:off x="0" y="6324599"/>
            <a:ext cx="9144000" cy="533401"/>
          </a:xfrm>
          <a:prstGeom prst="rect">
            <a:avLst/>
          </a:prstGeom>
          <a:noFill/>
          <a:ln w="9525">
            <a:noFill/>
            <a:miter lim="800000"/>
            <a:headEnd/>
            <a:tailEnd/>
          </a:ln>
        </p:spPr>
      </p:pic>
    </p:spTree>
    <p:extLst>
      <p:ext uri="{BB962C8B-B14F-4D97-AF65-F5344CB8AC3E}">
        <p14:creationId xmlns:p14="http://schemas.microsoft.com/office/powerpoint/2010/main" val="1985188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98432" y="4422842"/>
            <a:ext cx="2295372" cy="369332"/>
          </a:xfrm>
          <a:prstGeom prst="rect">
            <a:avLst/>
          </a:prstGeom>
          <a:noFill/>
        </p:spPr>
        <p:txBody>
          <a:bodyPr wrap="none" rtlCol="0">
            <a:spAutoFit/>
          </a:bodyPr>
          <a:lstStyle/>
          <a:p>
            <a:r>
              <a:rPr lang="en-US" b="1" dirty="0"/>
              <a:t>Collaboration Partner </a:t>
            </a:r>
          </a:p>
        </p:txBody>
      </p:sp>
      <p:sp>
        <p:nvSpPr>
          <p:cNvPr id="8" name="Rectangle 7"/>
          <p:cNvSpPr/>
          <p:nvPr/>
        </p:nvSpPr>
        <p:spPr>
          <a:xfrm>
            <a:off x="349044" y="228600"/>
            <a:ext cx="8382000" cy="6096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TextBox 8"/>
          <p:cNvSpPr txBox="1"/>
          <p:nvPr/>
        </p:nvSpPr>
        <p:spPr>
          <a:xfrm>
            <a:off x="1530144" y="224863"/>
            <a:ext cx="6019800" cy="369332"/>
          </a:xfrm>
          <a:prstGeom prst="rect">
            <a:avLst/>
          </a:prstGeom>
          <a:noFill/>
        </p:spPr>
        <p:txBody>
          <a:bodyPr wrap="square" rtlCol="0">
            <a:spAutoFit/>
          </a:bodyPr>
          <a:lstStyle/>
          <a:p>
            <a:pPr algn="ctr"/>
            <a:r>
              <a:rPr lang="en-US" b="1" dirty="0">
                <a:solidFill>
                  <a:schemeClr val="bg1"/>
                </a:solidFill>
              </a:rPr>
              <a:t>Consortium for Applied (Chemical Sterilization)  – Members</a:t>
            </a:r>
          </a:p>
        </p:txBody>
      </p:sp>
      <p:sp>
        <p:nvSpPr>
          <p:cNvPr id="11" name="TextBox 10"/>
          <p:cNvSpPr txBox="1"/>
          <p:nvPr/>
        </p:nvSpPr>
        <p:spPr>
          <a:xfrm>
            <a:off x="4603956" y="1554539"/>
            <a:ext cx="4038600" cy="923330"/>
          </a:xfrm>
          <a:prstGeom prst="rect">
            <a:avLst/>
          </a:prstGeom>
          <a:noFill/>
        </p:spPr>
        <p:txBody>
          <a:bodyPr wrap="square" rtlCol="0">
            <a:spAutoFit/>
          </a:bodyPr>
          <a:lstStyle/>
          <a:p>
            <a:r>
              <a:rPr lang="en-US" b="1" dirty="0"/>
              <a:t>Advanced Engineering and Research for  Chemical Liquid Oxygen based disinfectant</a:t>
            </a:r>
          </a:p>
        </p:txBody>
      </p:sp>
      <p:sp>
        <p:nvSpPr>
          <p:cNvPr id="12" name="TextBox 11"/>
          <p:cNvSpPr txBox="1"/>
          <p:nvPr/>
        </p:nvSpPr>
        <p:spPr>
          <a:xfrm>
            <a:off x="4603956" y="2681406"/>
            <a:ext cx="4038600" cy="646331"/>
          </a:xfrm>
          <a:prstGeom prst="rect">
            <a:avLst/>
          </a:prstGeom>
          <a:noFill/>
        </p:spPr>
        <p:txBody>
          <a:bodyPr wrap="square" rtlCol="0">
            <a:spAutoFit/>
          </a:bodyPr>
          <a:lstStyle/>
          <a:p>
            <a:r>
              <a:rPr lang="en-US" b="1" dirty="0"/>
              <a:t>Advanced oxidation ozone research for consumables</a:t>
            </a:r>
          </a:p>
        </p:txBody>
      </p:sp>
      <p:sp>
        <p:nvSpPr>
          <p:cNvPr id="13" name="TextBox 12"/>
          <p:cNvSpPr txBox="1"/>
          <p:nvPr/>
        </p:nvSpPr>
        <p:spPr>
          <a:xfrm>
            <a:off x="4800600" y="5414217"/>
            <a:ext cx="4343400" cy="369332"/>
          </a:xfrm>
          <a:prstGeom prst="rect">
            <a:avLst/>
          </a:prstGeom>
          <a:noFill/>
        </p:spPr>
        <p:txBody>
          <a:bodyPr wrap="square" rtlCol="0">
            <a:spAutoFit/>
          </a:bodyPr>
          <a:lstStyle/>
          <a:p>
            <a:r>
              <a:rPr lang="en-US" dirty="0"/>
              <a:t>University of Davis with Dr. </a:t>
            </a:r>
            <a:r>
              <a:rPr lang="en-US" dirty="0" err="1"/>
              <a:t>Suslow</a:t>
            </a:r>
            <a:endParaRPr lang="en-US" dirty="0"/>
          </a:p>
        </p:txBody>
      </p:sp>
      <p:sp>
        <p:nvSpPr>
          <p:cNvPr id="14" name="Rectangle 13"/>
          <p:cNvSpPr/>
          <p:nvPr/>
        </p:nvSpPr>
        <p:spPr>
          <a:xfrm>
            <a:off x="349044" y="4506655"/>
            <a:ext cx="2949388" cy="20170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ectangle 16"/>
          <p:cNvSpPr/>
          <p:nvPr/>
        </p:nvSpPr>
        <p:spPr>
          <a:xfrm>
            <a:off x="5593804" y="4506655"/>
            <a:ext cx="2949388" cy="20170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2" name="TextBox 21"/>
          <p:cNvSpPr txBox="1"/>
          <p:nvPr/>
        </p:nvSpPr>
        <p:spPr>
          <a:xfrm>
            <a:off x="769792" y="2723581"/>
            <a:ext cx="2528641" cy="1077218"/>
          </a:xfrm>
          <a:prstGeom prst="rect">
            <a:avLst/>
          </a:prstGeom>
          <a:noFill/>
        </p:spPr>
        <p:txBody>
          <a:bodyPr wrap="square" rtlCol="0">
            <a:spAutoFit/>
          </a:bodyPr>
          <a:lstStyle/>
          <a:p>
            <a:r>
              <a:rPr lang="en-US" sz="3200" dirty="0"/>
              <a:t>Jenfitch, Inc.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525" y="5013909"/>
            <a:ext cx="1048047" cy="1100689"/>
          </a:xfrm>
          <a:prstGeom prst="rect">
            <a:avLst/>
          </a:prstGeom>
        </p:spPr>
      </p:pic>
      <p:pic>
        <p:nvPicPr>
          <p:cNvPr id="24" name="Picture 23" descr="Icon&#10;&#10;Description automatically generated">
            <a:extLst>
              <a:ext uri="{FF2B5EF4-FFF2-40B4-BE49-F238E27FC236}">
                <a16:creationId xmlns:a16="http://schemas.microsoft.com/office/drawing/2014/main" id="{01B55503-371A-D246-B97A-E2DCE0E7D3A2}"/>
              </a:ext>
            </a:extLst>
          </p:cNvPr>
          <p:cNvPicPr>
            <a:picLocks noChangeAspect="1"/>
          </p:cNvPicPr>
          <p:nvPr/>
        </p:nvPicPr>
        <p:blipFill>
          <a:blip r:embed="rId3"/>
          <a:stretch>
            <a:fillRect/>
          </a:stretch>
        </p:blipFill>
        <p:spPr>
          <a:xfrm>
            <a:off x="349044" y="960126"/>
            <a:ext cx="3899852" cy="1783074"/>
          </a:xfrm>
          <a:prstGeom prst="rect">
            <a:avLst/>
          </a:prstGeom>
        </p:spPr>
      </p:pic>
    </p:spTree>
    <p:extLst>
      <p:ext uri="{BB962C8B-B14F-4D97-AF65-F5344CB8AC3E}">
        <p14:creationId xmlns:p14="http://schemas.microsoft.com/office/powerpoint/2010/main" val="3166745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914400" y="4114800"/>
            <a:ext cx="7315200" cy="1676400"/>
          </a:xfrm>
          <a:prstGeom prst="roundRect">
            <a:avLst>
              <a:gd name="adj" fmla="val 5596"/>
            </a:avLst>
          </a:prstGeom>
          <a:solidFill>
            <a:schemeClr val="accent1">
              <a:alpha val="29000"/>
            </a:schemeClr>
          </a:solidFill>
          <a:ln>
            <a:noFill/>
          </a:ln>
          <a:effectLst>
            <a:outerShdw blurRad="50800" dist="127000" dir="2700000" algn="tl"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914400" y="1295400"/>
            <a:ext cx="7315200" cy="2667000"/>
          </a:xfrm>
          <a:prstGeom prst="roundRect">
            <a:avLst>
              <a:gd name="adj" fmla="val 5596"/>
            </a:avLst>
          </a:prstGeom>
          <a:solidFill>
            <a:schemeClr val="accent1">
              <a:alpha val="29000"/>
            </a:schemeClr>
          </a:solidFill>
          <a:ln>
            <a:noFill/>
          </a:ln>
          <a:effectLst>
            <a:outerShdw blurRad="50800" dist="88900" dir="2700000" algn="tl" rotWithShape="0">
              <a:prstClr val="black">
                <a:alpha val="7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2430379" y="3186112"/>
            <a:ext cx="5410200" cy="685800"/>
          </a:xfrm>
          <a:prstGeom prst="roundRect">
            <a:avLst/>
          </a:prstGeom>
          <a:gradFill>
            <a:gsLst>
              <a:gs pos="27000">
                <a:srgbClr val="CE24C6"/>
              </a:gs>
              <a:gs pos="100000">
                <a:srgbClr val="8E87CD"/>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b="1" dirty="0" err="1"/>
              <a:t>Jenfitch</a:t>
            </a:r>
            <a:endParaRPr lang="en-US" b="1" dirty="0"/>
          </a:p>
        </p:txBody>
      </p:sp>
      <p:sp>
        <p:nvSpPr>
          <p:cNvPr id="5" name="Right Arrow 4"/>
          <p:cNvSpPr/>
          <p:nvPr/>
        </p:nvSpPr>
        <p:spPr>
          <a:xfrm>
            <a:off x="914400" y="5791200"/>
            <a:ext cx="73152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400" dirty="0"/>
              <a:t>Research</a:t>
            </a:r>
            <a:r>
              <a:rPr lang="en-US" dirty="0"/>
              <a:t> 			</a:t>
            </a:r>
            <a:r>
              <a:rPr lang="en-US" b="1" dirty="0"/>
              <a:t>Technology Maturity </a:t>
            </a:r>
            <a:r>
              <a:rPr lang="en-US" dirty="0"/>
              <a:t>		</a:t>
            </a:r>
            <a:r>
              <a:rPr lang="en-US" sz="1400" dirty="0"/>
              <a:t>Market</a:t>
            </a:r>
          </a:p>
        </p:txBody>
      </p:sp>
      <p:cxnSp>
        <p:nvCxnSpPr>
          <p:cNvPr id="7" name="Straight Connector 6"/>
          <p:cNvCxnSpPr/>
          <p:nvPr/>
        </p:nvCxnSpPr>
        <p:spPr>
          <a:xfrm>
            <a:off x="914400" y="4038600"/>
            <a:ext cx="7239000" cy="0"/>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4975043" y="2316956"/>
            <a:ext cx="3178357" cy="685800"/>
          </a:xfrm>
          <a:prstGeom prst="roundRect">
            <a:avLst/>
          </a:prstGeom>
          <a:gradFill>
            <a:gsLst>
              <a:gs pos="100000">
                <a:srgbClr val="FF3333"/>
              </a:gs>
              <a:gs pos="100000">
                <a:schemeClr val="accent2">
                  <a:shade val="93000"/>
                  <a:satMod val="130000"/>
                </a:schemeClr>
              </a:gs>
              <a:gs pos="100000">
                <a:schemeClr val="accent2">
                  <a:shade val="94000"/>
                  <a:satMod val="135000"/>
                </a:scheme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dirty="0"/>
              <a:t>Western </a:t>
            </a:r>
            <a:r>
              <a:rPr lang="en-US" b="1" dirty="0" err="1"/>
              <a:t>PreCooling</a:t>
            </a:r>
            <a:endParaRPr lang="en-US" b="1" dirty="0"/>
          </a:p>
          <a:p>
            <a:pPr algn="ctr"/>
            <a:r>
              <a:rPr lang="en-US" b="1" dirty="0"/>
              <a:t>City of Martinez</a:t>
            </a:r>
          </a:p>
        </p:txBody>
      </p:sp>
      <p:sp>
        <p:nvSpPr>
          <p:cNvPr id="11" name="Rounded Rectangle 10"/>
          <p:cNvSpPr/>
          <p:nvPr/>
        </p:nvSpPr>
        <p:spPr>
          <a:xfrm>
            <a:off x="5943600" y="1509712"/>
            <a:ext cx="2209800" cy="685800"/>
          </a:xfrm>
          <a:prstGeom prst="roundRect">
            <a:avLst/>
          </a:prstGeom>
          <a:gradFill>
            <a:gsLst>
              <a:gs pos="100000">
                <a:srgbClr val="0C25A4"/>
              </a:gs>
              <a:gs pos="80000">
                <a:srgbClr val="09835D"/>
              </a:gs>
              <a:gs pos="100000">
                <a:schemeClr val="accent2">
                  <a:shade val="94000"/>
                  <a:satMod val="135000"/>
                </a:scheme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dirty="0">
                <a:solidFill>
                  <a:srgbClr val="060379"/>
                </a:solidFill>
              </a:rPr>
              <a:t>Pioneer Growers</a:t>
            </a:r>
          </a:p>
          <a:p>
            <a:pPr algn="ctr"/>
            <a:r>
              <a:rPr lang="en-US" b="1" dirty="0" err="1">
                <a:solidFill>
                  <a:srgbClr val="060379"/>
                </a:solidFill>
              </a:rPr>
              <a:t>Murphys</a:t>
            </a:r>
            <a:r>
              <a:rPr lang="en-US" b="1" dirty="0">
                <a:solidFill>
                  <a:srgbClr val="060379"/>
                </a:solidFill>
              </a:rPr>
              <a:t> &amp; Sons</a:t>
            </a:r>
          </a:p>
        </p:txBody>
      </p:sp>
      <p:sp>
        <p:nvSpPr>
          <p:cNvPr id="12" name="Rounded Rectangle 11"/>
          <p:cNvSpPr/>
          <p:nvPr/>
        </p:nvSpPr>
        <p:spPr>
          <a:xfrm>
            <a:off x="1295400" y="4221957"/>
            <a:ext cx="2819400" cy="685800"/>
          </a:xfrm>
          <a:prstGeom prst="roundRect">
            <a:avLst/>
          </a:prstGeom>
          <a:gradFill>
            <a:gsLst>
              <a:gs pos="100000">
                <a:srgbClr val="BD3632"/>
              </a:gs>
              <a:gs pos="80000">
                <a:srgbClr val="6B1F1D"/>
              </a:gs>
              <a:gs pos="100000">
                <a:schemeClr val="bg1"/>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dirty="0"/>
              <a:t>TAMUCC / TAMUS</a:t>
            </a:r>
          </a:p>
        </p:txBody>
      </p:sp>
      <p:sp>
        <p:nvSpPr>
          <p:cNvPr id="13" name="Rounded Rectangle 12"/>
          <p:cNvSpPr/>
          <p:nvPr/>
        </p:nvSpPr>
        <p:spPr>
          <a:xfrm>
            <a:off x="1295400" y="5029200"/>
            <a:ext cx="2819400" cy="685800"/>
          </a:xfrm>
          <a:prstGeom prst="roundRect">
            <a:avLst/>
          </a:prstGeom>
          <a:gradFill>
            <a:gsLst>
              <a:gs pos="100000">
                <a:srgbClr val="0C25A4"/>
              </a:gs>
              <a:gs pos="87000">
                <a:srgbClr val="F1CF41"/>
              </a:gs>
              <a:gs pos="100000">
                <a:schemeClr val="accent2">
                  <a:shade val="94000"/>
                  <a:satMod val="135000"/>
                </a:scheme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dirty="0" err="1">
                <a:solidFill>
                  <a:srgbClr val="060379"/>
                </a:solidFill>
              </a:rPr>
              <a:t>Univ</a:t>
            </a:r>
            <a:r>
              <a:rPr lang="en-US" b="1" dirty="0">
                <a:solidFill>
                  <a:srgbClr val="060379"/>
                </a:solidFill>
              </a:rPr>
              <a:t> of CA-Davis, CA</a:t>
            </a:r>
          </a:p>
          <a:p>
            <a:pPr algn="ctr"/>
            <a:r>
              <a:rPr lang="en-US" b="1" dirty="0" err="1">
                <a:solidFill>
                  <a:srgbClr val="060379"/>
                </a:solidFill>
              </a:rPr>
              <a:t>Univ</a:t>
            </a:r>
            <a:r>
              <a:rPr lang="en-US" b="1" dirty="0">
                <a:solidFill>
                  <a:srgbClr val="060379"/>
                </a:solidFill>
              </a:rPr>
              <a:t> of Florida</a:t>
            </a:r>
          </a:p>
        </p:txBody>
      </p:sp>
      <p:sp>
        <p:nvSpPr>
          <p:cNvPr id="15" name="Rectangle 14"/>
          <p:cNvSpPr/>
          <p:nvPr/>
        </p:nvSpPr>
        <p:spPr>
          <a:xfrm>
            <a:off x="2228998" y="2124670"/>
            <a:ext cx="2571602" cy="923330"/>
          </a:xfrm>
          <a:prstGeom prst="rect">
            <a:avLst/>
          </a:prstGeom>
          <a:noFill/>
        </p:spPr>
        <p:txBody>
          <a:bodyPr wrap="none" lIns="91440" tIns="45720" rIns="91440" bIns="45720">
            <a:spAutoFit/>
          </a:bodyPr>
          <a:lstStyle/>
          <a:p>
            <a:pPr algn="ctr"/>
            <a:r>
              <a:rPr lang="en-US" sz="54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Industry</a:t>
            </a:r>
          </a:p>
        </p:txBody>
      </p:sp>
      <p:sp>
        <p:nvSpPr>
          <p:cNvPr id="18" name="Rectangle 17"/>
          <p:cNvSpPr/>
          <p:nvPr/>
        </p:nvSpPr>
        <p:spPr>
          <a:xfrm>
            <a:off x="4213043" y="4495800"/>
            <a:ext cx="3025957" cy="923330"/>
          </a:xfrm>
          <a:prstGeom prst="rect">
            <a:avLst/>
          </a:prstGeom>
          <a:noFill/>
        </p:spPr>
        <p:txBody>
          <a:bodyPr wrap="none" lIns="91440" tIns="45720" rIns="91440" bIns="45720">
            <a:spAutoFit/>
          </a:bodyPr>
          <a:lstStyle/>
          <a:p>
            <a:pPr algn="ctr"/>
            <a:r>
              <a:rPr lang="en-US" sz="54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Academia</a:t>
            </a:r>
          </a:p>
        </p:txBody>
      </p:sp>
      <p:sp>
        <p:nvSpPr>
          <p:cNvPr id="14" name="Rectangle 13"/>
          <p:cNvSpPr/>
          <p:nvPr/>
        </p:nvSpPr>
        <p:spPr>
          <a:xfrm>
            <a:off x="349044" y="228600"/>
            <a:ext cx="8382000" cy="6096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 name="TextBox 18"/>
          <p:cNvSpPr txBox="1"/>
          <p:nvPr/>
        </p:nvSpPr>
        <p:spPr>
          <a:xfrm>
            <a:off x="1666855" y="358588"/>
            <a:ext cx="6019800" cy="369332"/>
          </a:xfrm>
          <a:prstGeom prst="rect">
            <a:avLst/>
          </a:prstGeom>
          <a:noFill/>
        </p:spPr>
        <p:txBody>
          <a:bodyPr wrap="square" rtlCol="0">
            <a:spAutoFit/>
          </a:bodyPr>
          <a:lstStyle/>
          <a:p>
            <a:pPr algn="ctr"/>
            <a:r>
              <a:rPr lang="en-US" b="1" dirty="0">
                <a:solidFill>
                  <a:schemeClr val="bg1"/>
                </a:solidFill>
              </a:rPr>
              <a:t>Technology Flow – from Concept to Market</a:t>
            </a:r>
          </a:p>
        </p:txBody>
      </p:sp>
    </p:spTree>
    <p:extLst>
      <p:ext uri="{BB962C8B-B14F-4D97-AF65-F5344CB8AC3E}">
        <p14:creationId xmlns:p14="http://schemas.microsoft.com/office/powerpoint/2010/main" val="3003357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p:cNvSpPr/>
          <p:nvPr/>
        </p:nvSpPr>
        <p:spPr>
          <a:xfrm>
            <a:off x="2895600" y="838200"/>
            <a:ext cx="2133600" cy="5715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304800" y="228600"/>
            <a:ext cx="8382000" cy="6096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7" name="TextBox 66"/>
          <p:cNvSpPr txBox="1"/>
          <p:nvPr/>
        </p:nvSpPr>
        <p:spPr>
          <a:xfrm>
            <a:off x="228600" y="863025"/>
            <a:ext cx="1447800" cy="584775"/>
          </a:xfrm>
          <a:prstGeom prst="rect">
            <a:avLst/>
          </a:prstGeom>
          <a:noFill/>
        </p:spPr>
        <p:txBody>
          <a:bodyPr wrap="square" rtlCol="0">
            <a:spAutoFit/>
          </a:bodyPr>
          <a:lstStyle/>
          <a:p>
            <a:pPr algn="ctr"/>
            <a:r>
              <a:rPr lang="en-US" sz="1600" b="1" dirty="0">
                <a:latin typeface="Arial Narrow" pitchFamily="34" charset="0"/>
              </a:rPr>
              <a:t>Production &amp;</a:t>
            </a:r>
          </a:p>
          <a:p>
            <a:pPr algn="ctr"/>
            <a:r>
              <a:rPr lang="en-US" sz="1600" b="1" dirty="0">
                <a:latin typeface="Arial Narrow" pitchFamily="34" charset="0"/>
              </a:rPr>
              <a:t>Processing</a:t>
            </a:r>
          </a:p>
        </p:txBody>
      </p:sp>
      <p:sp>
        <p:nvSpPr>
          <p:cNvPr id="68" name="TextBox 67"/>
          <p:cNvSpPr txBox="1"/>
          <p:nvPr/>
        </p:nvSpPr>
        <p:spPr>
          <a:xfrm>
            <a:off x="1447800" y="1103293"/>
            <a:ext cx="1447800" cy="338554"/>
          </a:xfrm>
          <a:prstGeom prst="rect">
            <a:avLst/>
          </a:prstGeom>
          <a:noFill/>
        </p:spPr>
        <p:txBody>
          <a:bodyPr wrap="square" rtlCol="0">
            <a:spAutoFit/>
          </a:bodyPr>
          <a:lstStyle/>
          <a:p>
            <a:pPr algn="ctr"/>
            <a:r>
              <a:rPr lang="en-US" sz="1600" b="1" dirty="0">
                <a:latin typeface="Arial Narrow" pitchFamily="34" charset="0"/>
              </a:rPr>
              <a:t>Transport</a:t>
            </a:r>
          </a:p>
        </p:txBody>
      </p:sp>
      <p:sp>
        <p:nvSpPr>
          <p:cNvPr id="70" name="TextBox 69"/>
          <p:cNvSpPr txBox="1"/>
          <p:nvPr/>
        </p:nvSpPr>
        <p:spPr>
          <a:xfrm>
            <a:off x="3200400" y="863025"/>
            <a:ext cx="1447800" cy="584775"/>
          </a:xfrm>
          <a:prstGeom prst="rect">
            <a:avLst/>
          </a:prstGeom>
          <a:noFill/>
        </p:spPr>
        <p:txBody>
          <a:bodyPr wrap="square" rtlCol="0">
            <a:spAutoFit/>
          </a:bodyPr>
          <a:lstStyle/>
          <a:p>
            <a:pPr algn="ctr"/>
            <a:r>
              <a:rPr lang="en-US" sz="1600" b="1" dirty="0">
                <a:latin typeface="Arial Narrow" pitchFamily="34" charset="0"/>
              </a:rPr>
              <a:t>Storage &amp;</a:t>
            </a:r>
          </a:p>
          <a:p>
            <a:pPr algn="ctr"/>
            <a:r>
              <a:rPr lang="en-US" sz="1600" b="1" dirty="0">
                <a:latin typeface="Arial Narrow" pitchFamily="34" charset="0"/>
              </a:rPr>
              <a:t>Distribution</a:t>
            </a:r>
          </a:p>
        </p:txBody>
      </p:sp>
      <p:sp>
        <p:nvSpPr>
          <p:cNvPr id="71" name="TextBox 70"/>
          <p:cNvSpPr txBox="1"/>
          <p:nvPr/>
        </p:nvSpPr>
        <p:spPr>
          <a:xfrm>
            <a:off x="4824805" y="1103293"/>
            <a:ext cx="1447800" cy="338554"/>
          </a:xfrm>
          <a:prstGeom prst="rect">
            <a:avLst/>
          </a:prstGeom>
          <a:noFill/>
        </p:spPr>
        <p:txBody>
          <a:bodyPr wrap="square" rtlCol="0">
            <a:spAutoFit/>
          </a:bodyPr>
          <a:lstStyle/>
          <a:p>
            <a:pPr algn="ctr"/>
            <a:r>
              <a:rPr lang="en-US" sz="1600" b="1" dirty="0">
                <a:latin typeface="Arial Narrow" pitchFamily="34" charset="0"/>
              </a:rPr>
              <a:t>Transport</a:t>
            </a:r>
          </a:p>
        </p:txBody>
      </p:sp>
      <p:sp>
        <p:nvSpPr>
          <p:cNvPr id="72" name="TextBox 71"/>
          <p:cNvSpPr txBox="1"/>
          <p:nvPr/>
        </p:nvSpPr>
        <p:spPr>
          <a:xfrm>
            <a:off x="6172200" y="863025"/>
            <a:ext cx="1447800" cy="584775"/>
          </a:xfrm>
          <a:prstGeom prst="rect">
            <a:avLst/>
          </a:prstGeom>
          <a:noFill/>
        </p:spPr>
        <p:txBody>
          <a:bodyPr wrap="square" rtlCol="0">
            <a:spAutoFit/>
          </a:bodyPr>
          <a:lstStyle/>
          <a:p>
            <a:pPr algn="ctr"/>
            <a:r>
              <a:rPr lang="en-US" sz="1600" b="1" dirty="0">
                <a:latin typeface="Arial Narrow" pitchFamily="34" charset="0"/>
              </a:rPr>
              <a:t>In-Store</a:t>
            </a:r>
          </a:p>
          <a:p>
            <a:pPr algn="ctr"/>
            <a:r>
              <a:rPr lang="en-US" sz="1600" b="1" dirty="0">
                <a:latin typeface="Arial Narrow" pitchFamily="34" charset="0"/>
              </a:rPr>
              <a:t>Processing</a:t>
            </a:r>
          </a:p>
        </p:txBody>
      </p:sp>
      <p:sp>
        <p:nvSpPr>
          <p:cNvPr id="73" name="TextBox 72"/>
          <p:cNvSpPr txBox="1"/>
          <p:nvPr/>
        </p:nvSpPr>
        <p:spPr>
          <a:xfrm>
            <a:off x="7467600" y="1103293"/>
            <a:ext cx="1447800" cy="338554"/>
          </a:xfrm>
          <a:prstGeom prst="rect">
            <a:avLst/>
          </a:prstGeom>
          <a:noFill/>
        </p:spPr>
        <p:txBody>
          <a:bodyPr wrap="square" rtlCol="0">
            <a:spAutoFit/>
          </a:bodyPr>
          <a:lstStyle/>
          <a:p>
            <a:pPr algn="ctr"/>
            <a:r>
              <a:rPr lang="en-US" sz="1600" b="1" dirty="0">
                <a:latin typeface="Arial Narrow" pitchFamily="34" charset="0"/>
              </a:rPr>
              <a:t>Display</a:t>
            </a:r>
          </a:p>
        </p:txBody>
      </p:sp>
      <p:pic>
        <p:nvPicPr>
          <p:cNvPr id="6" name="Picture 5" descr="raw-meat.jpg"/>
          <p:cNvPicPr>
            <a:picLocks noChangeAspect="1"/>
          </p:cNvPicPr>
          <p:nvPr/>
        </p:nvPicPr>
        <p:blipFill>
          <a:blip r:embed="rId2" cstate="print"/>
          <a:stretch>
            <a:fillRect/>
          </a:stretch>
        </p:blipFill>
        <p:spPr>
          <a:xfrm>
            <a:off x="478213" y="1740815"/>
            <a:ext cx="990600" cy="560832"/>
          </a:xfrm>
          <a:prstGeom prst="rect">
            <a:avLst/>
          </a:prstGeom>
        </p:spPr>
      </p:pic>
      <p:pic>
        <p:nvPicPr>
          <p:cNvPr id="8" name="Picture 7" descr="fish.jpg"/>
          <p:cNvPicPr>
            <a:picLocks noChangeAspect="1"/>
          </p:cNvPicPr>
          <p:nvPr/>
        </p:nvPicPr>
        <p:blipFill>
          <a:blip r:embed="rId3" cstate="print"/>
          <a:stretch>
            <a:fillRect/>
          </a:stretch>
        </p:blipFill>
        <p:spPr>
          <a:xfrm>
            <a:off x="433314" y="2602524"/>
            <a:ext cx="1152144" cy="808892"/>
          </a:xfrm>
          <a:prstGeom prst="rect">
            <a:avLst/>
          </a:prstGeom>
        </p:spPr>
      </p:pic>
      <p:pic>
        <p:nvPicPr>
          <p:cNvPr id="9" name="Picture 8" descr="fruits.jpg"/>
          <p:cNvPicPr>
            <a:picLocks noChangeAspect="1"/>
          </p:cNvPicPr>
          <p:nvPr/>
        </p:nvPicPr>
        <p:blipFill>
          <a:blip r:embed="rId4" cstate="print"/>
          <a:stretch>
            <a:fillRect/>
          </a:stretch>
        </p:blipFill>
        <p:spPr>
          <a:xfrm>
            <a:off x="388025" y="3640596"/>
            <a:ext cx="1264170" cy="741485"/>
          </a:xfrm>
          <a:prstGeom prst="rect">
            <a:avLst/>
          </a:prstGeom>
        </p:spPr>
      </p:pic>
      <p:pic>
        <p:nvPicPr>
          <p:cNvPr id="10" name="Picture 9" descr="49972-LegumesMontage.jpg"/>
          <p:cNvPicPr>
            <a:picLocks noChangeAspect="1"/>
          </p:cNvPicPr>
          <p:nvPr/>
        </p:nvPicPr>
        <p:blipFill>
          <a:blip r:embed="rId5" cstate="print"/>
          <a:stretch>
            <a:fillRect/>
          </a:stretch>
        </p:blipFill>
        <p:spPr>
          <a:xfrm>
            <a:off x="432995" y="4716188"/>
            <a:ext cx="1230744" cy="718565"/>
          </a:xfrm>
          <a:prstGeom prst="rect">
            <a:avLst/>
          </a:prstGeom>
        </p:spPr>
      </p:pic>
      <p:pic>
        <p:nvPicPr>
          <p:cNvPr id="11" name="Picture 10" descr="nuts.jpg"/>
          <p:cNvPicPr>
            <a:picLocks noChangeAspect="1"/>
          </p:cNvPicPr>
          <p:nvPr/>
        </p:nvPicPr>
        <p:blipFill>
          <a:blip r:embed="rId6" cstate="print"/>
          <a:stretch>
            <a:fillRect/>
          </a:stretch>
        </p:blipFill>
        <p:spPr>
          <a:xfrm>
            <a:off x="381000" y="5702517"/>
            <a:ext cx="990600" cy="744855"/>
          </a:xfrm>
          <a:prstGeom prst="rect">
            <a:avLst/>
          </a:prstGeom>
        </p:spPr>
      </p:pic>
      <p:pic>
        <p:nvPicPr>
          <p:cNvPr id="16" name="Picture 15" descr="984134.jpg"/>
          <p:cNvPicPr>
            <a:picLocks noChangeAspect="1"/>
          </p:cNvPicPr>
          <p:nvPr/>
        </p:nvPicPr>
        <p:blipFill>
          <a:blip r:embed="rId7" cstate="print"/>
          <a:stretch>
            <a:fillRect/>
          </a:stretch>
        </p:blipFill>
        <p:spPr>
          <a:xfrm flipH="1">
            <a:off x="1569218" y="1714500"/>
            <a:ext cx="1118795" cy="808892"/>
          </a:xfrm>
          <a:prstGeom prst="rect">
            <a:avLst/>
          </a:prstGeom>
        </p:spPr>
      </p:pic>
      <p:grpSp>
        <p:nvGrpSpPr>
          <p:cNvPr id="38" name="Group 37"/>
          <p:cNvGrpSpPr/>
          <p:nvPr/>
        </p:nvGrpSpPr>
        <p:grpSpPr>
          <a:xfrm>
            <a:off x="5179048" y="1680558"/>
            <a:ext cx="1118795" cy="808892"/>
            <a:chOff x="5181600" y="838200"/>
            <a:chExt cx="1118795" cy="914400"/>
          </a:xfrm>
        </p:grpSpPr>
        <p:pic>
          <p:nvPicPr>
            <p:cNvPr id="32" name="Picture 31" descr="984134.jpg"/>
            <p:cNvPicPr>
              <a:picLocks noChangeAspect="1"/>
            </p:cNvPicPr>
            <p:nvPr/>
          </p:nvPicPr>
          <p:blipFill>
            <a:blip r:embed="rId7" cstate="print"/>
            <a:stretch>
              <a:fillRect/>
            </a:stretch>
          </p:blipFill>
          <p:spPr>
            <a:xfrm flipH="1">
              <a:off x="5181600" y="838200"/>
              <a:ext cx="1118795" cy="914400"/>
            </a:xfrm>
            <a:prstGeom prst="rect">
              <a:avLst/>
            </a:prstGeom>
          </p:spPr>
        </p:pic>
        <p:pic>
          <p:nvPicPr>
            <p:cNvPr id="37" name="Picture 36" descr="heb.png"/>
            <p:cNvPicPr>
              <a:picLocks noChangeAspect="1"/>
            </p:cNvPicPr>
            <p:nvPr/>
          </p:nvPicPr>
          <p:blipFill>
            <a:blip r:embed="rId8" cstate="print"/>
            <a:stretch>
              <a:fillRect/>
            </a:stretch>
          </p:blipFill>
          <p:spPr>
            <a:xfrm>
              <a:off x="5378823" y="1129553"/>
              <a:ext cx="363071" cy="129487"/>
            </a:xfrm>
            <a:prstGeom prst="rect">
              <a:avLst/>
            </a:prstGeom>
          </p:spPr>
        </p:pic>
      </p:grpSp>
      <p:grpSp>
        <p:nvGrpSpPr>
          <p:cNvPr id="42" name="Group 41"/>
          <p:cNvGrpSpPr/>
          <p:nvPr/>
        </p:nvGrpSpPr>
        <p:grpSpPr>
          <a:xfrm>
            <a:off x="5191109" y="2515415"/>
            <a:ext cx="1118795" cy="808892"/>
            <a:chOff x="5181600" y="838200"/>
            <a:chExt cx="1118795" cy="914400"/>
          </a:xfrm>
        </p:grpSpPr>
        <p:pic>
          <p:nvPicPr>
            <p:cNvPr id="43" name="Picture 42" descr="984134.jpg"/>
            <p:cNvPicPr>
              <a:picLocks noChangeAspect="1"/>
            </p:cNvPicPr>
            <p:nvPr/>
          </p:nvPicPr>
          <p:blipFill>
            <a:blip r:embed="rId7" cstate="print"/>
            <a:stretch>
              <a:fillRect/>
            </a:stretch>
          </p:blipFill>
          <p:spPr>
            <a:xfrm flipH="1">
              <a:off x="5181600" y="838200"/>
              <a:ext cx="1118795" cy="914400"/>
            </a:xfrm>
            <a:prstGeom prst="rect">
              <a:avLst/>
            </a:prstGeom>
          </p:spPr>
        </p:pic>
        <p:pic>
          <p:nvPicPr>
            <p:cNvPr id="44" name="Picture 43" descr="heb.png"/>
            <p:cNvPicPr>
              <a:picLocks noChangeAspect="1"/>
            </p:cNvPicPr>
            <p:nvPr/>
          </p:nvPicPr>
          <p:blipFill>
            <a:blip r:embed="rId8" cstate="print"/>
            <a:stretch>
              <a:fillRect/>
            </a:stretch>
          </p:blipFill>
          <p:spPr>
            <a:xfrm>
              <a:off x="5378823" y="1129553"/>
              <a:ext cx="363071" cy="129487"/>
            </a:xfrm>
            <a:prstGeom prst="rect">
              <a:avLst/>
            </a:prstGeom>
          </p:spPr>
        </p:pic>
      </p:grpSp>
      <p:grpSp>
        <p:nvGrpSpPr>
          <p:cNvPr id="45" name="Group 44"/>
          <p:cNvGrpSpPr/>
          <p:nvPr/>
        </p:nvGrpSpPr>
        <p:grpSpPr>
          <a:xfrm>
            <a:off x="5220501" y="3672173"/>
            <a:ext cx="1118795" cy="808892"/>
            <a:chOff x="5181600" y="838200"/>
            <a:chExt cx="1118795" cy="914400"/>
          </a:xfrm>
        </p:grpSpPr>
        <p:pic>
          <p:nvPicPr>
            <p:cNvPr id="46" name="Picture 45" descr="984134.jpg"/>
            <p:cNvPicPr>
              <a:picLocks noChangeAspect="1"/>
            </p:cNvPicPr>
            <p:nvPr/>
          </p:nvPicPr>
          <p:blipFill>
            <a:blip r:embed="rId7" cstate="print"/>
            <a:stretch>
              <a:fillRect/>
            </a:stretch>
          </p:blipFill>
          <p:spPr>
            <a:xfrm flipH="1">
              <a:off x="5181600" y="838200"/>
              <a:ext cx="1118795" cy="914400"/>
            </a:xfrm>
            <a:prstGeom prst="rect">
              <a:avLst/>
            </a:prstGeom>
          </p:spPr>
        </p:pic>
        <p:pic>
          <p:nvPicPr>
            <p:cNvPr id="47" name="Picture 46" descr="heb.png"/>
            <p:cNvPicPr>
              <a:picLocks noChangeAspect="1"/>
            </p:cNvPicPr>
            <p:nvPr/>
          </p:nvPicPr>
          <p:blipFill>
            <a:blip r:embed="rId8" cstate="print"/>
            <a:stretch>
              <a:fillRect/>
            </a:stretch>
          </p:blipFill>
          <p:spPr>
            <a:xfrm>
              <a:off x="5378823" y="1129553"/>
              <a:ext cx="363071" cy="129487"/>
            </a:xfrm>
            <a:prstGeom prst="rect">
              <a:avLst/>
            </a:prstGeom>
          </p:spPr>
        </p:pic>
      </p:grpSp>
      <p:grpSp>
        <p:nvGrpSpPr>
          <p:cNvPr id="48" name="Group 47"/>
          <p:cNvGrpSpPr/>
          <p:nvPr/>
        </p:nvGrpSpPr>
        <p:grpSpPr>
          <a:xfrm>
            <a:off x="5169272" y="4702424"/>
            <a:ext cx="1118795" cy="808892"/>
            <a:chOff x="5181600" y="838200"/>
            <a:chExt cx="1118795" cy="914400"/>
          </a:xfrm>
        </p:grpSpPr>
        <p:pic>
          <p:nvPicPr>
            <p:cNvPr id="49" name="Picture 48" descr="984134.jpg"/>
            <p:cNvPicPr>
              <a:picLocks noChangeAspect="1"/>
            </p:cNvPicPr>
            <p:nvPr/>
          </p:nvPicPr>
          <p:blipFill>
            <a:blip r:embed="rId7" cstate="print"/>
            <a:stretch>
              <a:fillRect/>
            </a:stretch>
          </p:blipFill>
          <p:spPr>
            <a:xfrm flipH="1">
              <a:off x="5181600" y="838200"/>
              <a:ext cx="1118795" cy="914400"/>
            </a:xfrm>
            <a:prstGeom prst="rect">
              <a:avLst/>
            </a:prstGeom>
          </p:spPr>
        </p:pic>
        <p:pic>
          <p:nvPicPr>
            <p:cNvPr id="50" name="Picture 49" descr="heb.png"/>
            <p:cNvPicPr>
              <a:picLocks noChangeAspect="1"/>
            </p:cNvPicPr>
            <p:nvPr/>
          </p:nvPicPr>
          <p:blipFill>
            <a:blip r:embed="rId8" cstate="print"/>
            <a:stretch>
              <a:fillRect/>
            </a:stretch>
          </p:blipFill>
          <p:spPr>
            <a:xfrm>
              <a:off x="5378823" y="1129553"/>
              <a:ext cx="363071" cy="129487"/>
            </a:xfrm>
            <a:prstGeom prst="rect">
              <a:avLst/>
            </a:prstGeom>
          </p:spPr>
        </p:pic>
      </p:grpSp>
      <p:pic>
        <p:nvPicPr>
          <p:cNvPr id="58" name="Picture 57" descr="984134.jpg"/>
          <p:cNvPicPr>
            <a:picLocks noChangeAspect="1"/>
          </p:cNvPicPr>
          <p:nvPr/>
        </p:nvPicPr>
        <p:blipFill>
          <a:blip r:embed="rId7" cstate="print"/>
          <a:stretch>
            <a:fillRect/>
          </a:stretch>
        </p:blipFill>
        <p:spPr>
          <a:xfrm flipH="1">
            <a:off x="1569217" y="2551821"/>
            <a:ext cx="1118795" cy="808892"/>
          </a:xfrm>
          <a:prstGeom prst="rect">
            <a:avLst/>
          </a:prstGeom>
        </p:spPr>
      </p:pic>
      <p:pic>
        <p:nvPicPr>
          <p:cNvPr id="59" name="Picture 58" descr="984134.jpg"/>
          <p:cNvPicPr>
            <a:picLocks noChangeAspect="1"/>
          </p:cNvPicPr>
          <p:nvPr/>
        </p:nvPicPr>
        <p:blipFill>
          <a:blip r:embed="rId7" cstate="print"/>
          <a:stretch>
            <a:fillRect/>
          </a:stretch>
        </p:blipFill>
        <p:spPr>
          <a:xfrm flipH="1">
            <a:off x="1645418" y="3716797"/>
            <a:ext cx="1118795" cy="808892"/>
          </a:xfrm>
          <a:prstGeom prst="rect">
            <a:avLst/>
          </a:prstGeom>
        </p:spPr>
      </p:pic>
      <p:pic>
        <p:nvPicPr>
          <p:cNvPr id="60" name="Picture 59" descr="984134.jpg"/>
          <p:cNvPicPr>
            <a:picLocks noChangeAspect="1"/>
          </p:cNvPicPr>
          <p:nvPr/>
        </p:nvPicPr>
        <p:blipFill>
          <a:blip r:embed="rId7" cstate="print"/>
          <a:stretch>
            <a:fillRect/>
          </a:stretch>
        </p:blipFill>
        <p:spPr>
          <a:xfrm flipH="1">
            <a:off x="1652195" y="4671024"/>
            <a:ext cx="1118795" cy="808892"/>
          </a:xfrm>
          <a:prstGeom prst="rect">
            <a:avLst/>
          </a:prstGeom>
        </p:spPr>
      </p:pic>
      <p:pic>
        <p:nvPicPr>
          <p:cNvPr id="61" name="Picture 60" descr="984134.jpg"/>
          <p:cNvPicPr>
            <a:picLocks noChangeAspect="1"/>
          </p:cNvPicPr>
          <p:nvPr/>
        </p:nvPicPr>
        <p:blipFill>
          <a:blip r:embed="rId7" cstate="print"/>
          <a:stretch>
            <a:fillRect/>
          </a:stretch>
        </p:blipFill>
        <p:spPr>
          <a:xfrm flipH="1">
            <a:off x="1665514" y="5653809"/>
            <a:ext cx="1118795" cy="808892"/>
          </a:xfrm>
          <a:prstGeom prst="rect">
            <a:avLst/>
          </a:prstGeom>
        </p:spPr>
      </p:pic>
      <p:grpSp>
        <p:nvGrpSpPr>
          <p:cNvPr id="62" name="Group 61"/>
          <p:cNvGrpSpPr/>
          <p:nvPr/>
        </p:nvGrpSpPr>
        <p:grpSpPr>
          <a:xfrm>
            <a:off x="5160587" y="5548680"/>
            <a:ext cx="1118795" cy="808892"/>
            <a:chOff x="5181600" y="838200"/>
            <a:chExt cx="1118795" cy="914400"/>
          </a:xfrm>
        </p:grpSpPr>
        <p:pic>
          <p:nvPicPr>
            <p:cNvPr id="63" name="Picture 62" descr="984134.jpg"/>
            <p:cNvPicPr>
              <a:picLocks noChangeAspect="1"/>
            </p:cNvPicPr>
            <p:nvPr/>
          </p:nvPicPr>
          <p:blipFill>
            <a:blip r:embed="rId7" cstate="print"/>
            <a:stretch>
              <a:fillRect/>
            </a:stretch>
          </p:blipFill>
          <p:spPr>
            <a:xfrm flipH="1">
              <a:off x="5181600" y="838200"/>
              <a:ext cx="1118795" cy="914400"/>
            </a:xfrm>
            <a:prstGeom prst="rect">
              <a:avLst/>
            </a:prstGeom>
          </p:spPr>
        </p:pic>
        <p:pic>
          <p:nvPicPr>
            <p:cNvPr id="64" name="Picture 63" descr="heb.png"/>
            <p:cNvPicPr>
              <a:picLocks noChangeAspect="1"/>
            </p:cNvPicPr>
            <p:nvPr/>
          </p:nvPicPr>
          <p:blipFill>
            <a:blip r:embed="rId8" cstate="print"/>
            <a:stretch>
              <a:fillRect/>
            </a:stretch>
          </p:blipFill>
          <p:spPr>
            <a:xfrm>
              <a:off x="5378823" y="1129553"/>
              <a:ext cx="363071" cy="129487"/>
            </a:xfrm>
            <a:prstGeom prst="rect">
              <a:avLst/>
            </a:prstGeom>
          </p:spPr>
        </p:pic>
      </p:grpSp>
      <p:pic>
        <p:nvPicPr>
          <p:cNvPr id="66" name="Picture 65" descr="meat.jpg"/>
          <p:cNvPicPr>
            <a:picLocks noChangeAspect="1"/>
          </p:cNvPicPr>
          <p:nvPr/>
        </p:nvPicPr>
        <p:blipFill>
          <a:blip r:embed="rId9" cstate="print"/>
          <a:stretch>
            <a:fillRect/>
          </a:stretch>
        </p:blipFill>
        <p:spPr>
          <a:xfrm>
            <a:off x="7620000" y="1740815"/>
            <a:ext cx="1080248" cy="697585"/>
          </a:xfrm>
          <a:prstGeom prst="rect">
            <a:avLst/>
          </a:prstGeom>
        </p:spPr>
      </p:pic>
      <p:cxnSp>
        <p:nvCxnSpPr>
          <p:cNvPr id="75" name="Straight Connector 74"/>
          <p:cNvCxnSpPr/>
          <p:nvPr/>
        </p:nvCxnSpPr>
        <p:spPr>
          <a:xfrm>
            <a:off x="457200" y="1524000"/>
            <a:ext cx="990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1676400" y="1524000"/>
            <a:ext cx="990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429000" y="1524000"/>
            <a:ext cx="990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5053405" y="1524000"/>
            <a:ext cx="990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6400800" y="1524000"/>
            <a:ext cx="990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7620000" y="1524000"/>
            <a:ext cx="990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83" name="Picture 82" descr="ShrimpCooked3.jpg"/>
          <p:cNvPicPr>
            <a:picLocks noChangeAspect="1"/>
          </p:cNvPicPr>
          <p:nvPr/>
        </p:nvPicPr>
        <p:blipFill>
          <a:blip r:embed="rId10" cstate="print"/>
          <a:stretch>
            <a:fillRect/>
          </a:stretch>
        </p:blipFill>
        <p:spPr>
          <a:xfrm>
            <a:off x="7649391" y="2536229"/>
            <a:ext cx="1066800" cy="674077"/>
          </a:xfrm>
          <a:prstGeom prst="rect">
            <a:avLst/>
          </a:prstGeom>
        </p:spPr>
      </p:pic>
      <p:pic>
        <p:nvPicPr>
          <p:cNvPr id="84" name="Picture 83" descr="HEB sushi-thumb-560x420.jpg"/>
          <p:cNvPicPr>
            <a:picLocks noChangeAspect="1"/>
          </p:cNvPicPr>
          <p:nvPr/>
        </p:nvPicPr>
        <p:blipFill>
          <a:blip r:embed="rId11" cstate="print"/>
          <a:stretch>
            <a:fillRect/>
          </a:stretch>
        </p:blipFill>
        <p:spPr>
          <a:xfrm>
            <a:off x="7620000" y="3308135"/>
            <a:ext cx="1066800" cy="707781"/>
          </a:xfrm>
          <a:prstGeom prst="rect">
            <a:avLst/>
          </a:prstGeom>
        </p:spPr>
      </p:pic>
      <p:pic>
        <p:nvPicPr>
          <p:cNvPr id="85" name="Picture 84" descr="HEB_Branded_Environment_Produce.jpg"/>
          <p:cNvPicPr>
            <a:picLocks noChangeAspect="1"/>
          </p:cNvPicPr>
          <p:nvPr/>
        </p:nvPicPr>
        <p:blipFill>
          <a:blip r:embed="rId12" cstate="print"/>
          <a:stretch>
            <a:fillRect/>
          </a:stretch>
        </p:blipFill>
        <p:spPr>
          <a:xfrm>
            <a:off x="7611291" y="4121243"/>
            <a:ext cx="1066800" cy="670112"/>
          </a:xfrm>
          <a:prstGeom prst="rect">
            <a:avLst/>
          </a:prstGeom>
        </p:spPr>
      </p:pic>
      <p:pic>
        <p:nvPicPr>
          <p:cNvPr id="86" name="Picture 85" descr="heb-Garden-Vegetables2.jpg"/>
          <p:cNvPicPr>
            <a:picLocks noChangeAspect="1"/>
          </p:cNvPicPr>
          <p:nvPr/>
        </p:nvPicPr>
        <p:blipFill>
          <a:blip r:embed="rId13" cstate="print"/>
          <a:stretch>
            <a:fillRect/>
          </a:stretch>
        </p:blipFill>
        <p:spPr>
          <a:xfrm>
            <a:off x="7633448" y="4856746"/>
            <a:ext cx="1066800" cy="674077"/>
          </a:xfrm>
          <a:prstGeom prst="rect">
            <a:avLst/>
          </a:prstGeom>
        </p:spPr>
      </p:pic>
      <p:pic>
        <p:nvPicPr>
          <p:cNvPr id="87" name="Picture 86" descr="mixed-nuts-large.jpg"/>
          <p:cNvPicPr>
            <a:picLocks noChangeAspect="1"/>
          </p:cNvPicPr>
          <p:nvPr/>
        </p:nvPicPr>
        <p:blipFill>
          <a:blip r:embed="rId14" cstate="print"/>
          <a:stretch>
            <a:fillRect/>
          </a:stretch>
        </p:blipFill>
        <p:spPr>
          <a:xfrm>
            <a:off x="7649391" y="5626605"/>
            <a:ext cx="1052763" cy="623521"/>
          </a:xfrm>
          <a:prstGeom prst="rect">
            <a:avLst/>
          </a:prstGeom>
        </p:spPr>
      </p:pic>
      <p:sp>
        <p:nvSpPr>
          <p:cNvPr id="108" name="TextBox 107"/>
          <p:cNvSpPr txBox="1"/>
          <p:nvPr/>
        </p:nvSpPr>
        <p:spPr>
          <a:xfrm>
            <a:off x="457200" y="381000"/>
            <a:ext cx="8229600" cy="369332"/>
          </a:xfrm>
          <a:prstGeom prst="rect">
            <a:avLst/>
          </a:prstGeom>
          <a:noFill/>
        </p:spPr>
        <p:txBody>
          <a:bodyPr wrap="square" rtlCol="0">
            <a:spAutoFit/>
          </a:bodyPr>
          <a:lstStyle/>
          <a:p>
            <a:pPr algn="ctr"/>
            <a:r>
              <a:rPr lang="en-US" dirty="0">
                <a:solidFill>
                  <a:schemeClr val="bg1"/>
                </a:solidFill>
                <a:latin typeface="Arial Black" pitchFamily="34" charset="0"/>
              </a:rPr>
              <a:t>Pathogen Contamination / Quality Degradation Opportunities</a:t>
            </a:r>
          </a:p>
        </p:txBody>
      </p:sp>
      <p:pic>
        <p:nvPicPr>
          <p:cNvPr id="56" name="Picture 55" descr="Icon&#10;&#10;Description automatically generated">
            <a:extLst>
              <a:ext uri="{FF2B5EF4-FFF2-40B4-BE49-F238E27FC236}">
                <a16:creationId xmlns:a16="http://schemas.microsoft.com/office/drawing/2014/main" id="{8DE61120-1C51-C74C-958C-10D6224F3C93}"/>
              </a:ext>
            </a:extLst>
          </p:cNvPr>
          <p:cNvPicPr>
            <a:picLocks noChangeAspect="1"/>
          </p:cNvPicPr>
          <p:nvPr/>
        </p:nvPicPr>
        <p:blipFill>
          <a:blip r:embed="rId15"/>
          <a:stretch>
            <a:fillRect/>
          </a:stretch>
        </p:blipFill>
        <p:spPr>
          <a:xfrm>
            <a:off x="3012571" y="3006970"/>
            <a:ext cx="1903650" cy="870379"/>
          </a:xfrm>
          <a:prstGeom prst="rect">
            <a:avLst/>
          </a:prstGeom>
        </p:spPr>
      </p:pic>
      <p:sp>
        <p:nvSpPr>
          <p:cNvPr id="2" name="TextBox 1">
            <a:extLst>
              <a:ext uri="{FF2B5EF4-FFF2-40B4-BE49-F238E27FC236}">
                <a16:creationId xmlns:a16="http://schemas.microsoft.com/office/drawing/2014/main" id="{B57B3C4E-B2D3-0F46-AAB0-573CADD0E4CA}"/>
              </a:ext>
            </a:extLst>
          </p:cNvPr>
          <p:cNvSpPr txBox="1"/>
          <p:nvPr/>
        </p:nvSpPr>
        <p:spPr>
          <a:xfrm>
            <a:off x="3255213" y="3941802"/>
            <a:ext cx="1568823" cy="2308324"/>
          </a:xfrm>
          <a:prstGeom prst="rect">
            <a:avLst/>
          </a:prstGeom>
          <a:noFill/>
        </p:spPr>
        <p:txBody>
          <a:bodyPr wrap="square" rtlCol="0">
            <a:spAutoFit/>
          </a:bodyPr>
          <a:lstStyle/>
          <a:p>
            <a:r>
              <a:rPr lang="en-US" b="1" dirty="0"/>
              <a:t>Distribution</a:t>
            </a:r>
          </a:p>
          <a:p>
            <a:endParaRPr lang="en-US" b="1" dirty="0"/>
          </a:p>
          <a:p>
            <a:pPr marL="285750" indent="-285750">
              <a:buFont typeface="Arial" panose="020B0604020202020204" pitchFamily="34" charset="0"/>
              <a:buChar char="•"/>
            </a:pPr>
            <a:r>
              <a:rPr lang="en-US" b="1" dirty="0"/>
              <a:t>Texas </a:t>
            </a:r>
          </a:p>
          <a:p>
            <a:pPr marL="285750" indent="-285750">
              <a:buFont typeface="Arial" panose="020B0604020202020204" pitchFamily="34" charset="0"/>
              <a:buChar char="•"/>
            </a:pPr>
            <a:r>
              <a:rPr lang="en-US" b="1" dirty="0"/>
              <a:t>California </a:t>
            </a:r>
          </a:p>
          <a:p>
            <a:pPr marL="285750" indent="-285750">
              <a:buFont typeface="Arial" panose="020B0604020202020204" pitchFamily="34" charset="0"/>
              <a:buChar char="•"/>
            </a:pPr>
            <a:r>
              <a:rPr lang="en-US" b="1" dirty="0"/>
              <a:t>Florida </a:t>
            </a:r>
          </a:p>
          <a:p>
            <a:pPr marL="285750" indent="-285750">
              <a:buFont typeface="Arial" panose="020B0604020202020204" pitchFamily="34" charset="0"/>
              <a:buChar char="•"/>
            </a:pPr>
            <a:r>
              <a:rPr lang="en-US" b="1" dirty="0"/>
              <a:t>Canada </a:t>
            </a:r>
          </a:p>
          <a:p>
            <a:pPr marL="285750" indent="-285750">
              <a:buFont typeface="Arial" panose="020B0604020202020204" pitchFamily="34" charset="0"/>
              <a:buChar char="•"/>
            </a:pPr>
            <a:r>
              <a:rPr lang="en-US" b="1" dirty="0"/>
              <a:t>Mexico</a:t>
            </a:r>
          </a:p>
          <a:p>
            <a:endParaRPr lang="en-US" b="1" dirty="0"/>
          </a:p>
        </p:txBody>
      </p:sp>
      <p:pic>
        <p:nvPicPr>
          <p:cNvPr id="4" name="Picture 3" descr="A picture containing text&#10;&#10;Description automatically generated">
            <a:extLst>
              <a:ext uri="{FF2B5EF4-FFF2-40B4-BE49-F238E27FC236}">
                <a16:creationId xmlns:a16="http://schemas.microsoft.com/office/drawing/2014/main" id="{BB12057D-C119-2D41-8FF3-4F4A11AAE1EE}"/>
              </a:ext>
            </a:extLst>
          </p:cNvPr>
          <p:cNvPicPr>
            <a:picLocks noChangeAspect="1"/>
          </p:cNvPicPr>
          <p:nvPr/>
        </p:nvPicPr>
        <p:blipFill>
          <a:blip r:embed="rId16"/>
          <a:stretch>
            <a:fillRect/>
          </a:stretch>
        </p:blipFill>
        <p:spPr>
          <a:xfrm>
            <a:off x="5318692" y="1889951"/>
            <a:ext cx="461206" cy="211230"/>
          </a:xfrm>
          <a:prstGeom prst="rect">
            <a:avLst/>
          </a:prstGeom>
          <a:solidFill>
            <a:schemeClr val="bg1"/>
          </a:solidFill>
        </p:spPr>
      </p:pic>
      <p:pic>
        <p:nvPicPr>
          <p:cNvPr id="82" name="Picture 81" descr="A picture containing text&#10;&#10;Description automatically generated">
            <a:extLst>
              <a:ext uri="{FF2B5EF4-FFF2-40B4-BE49-F238E27FC236}">
                <a16:creationId xmlns:a16="http://schemas.microsoft.com/office/drawing/2014/main" id="{BC6F5EA3-E9D9-904D-8E56-07795FCD197D}"/>
              </a:ext>
            </a:extLst>
          </p:cNvPr>
          <p:cNvPicPr>
            <a:picLocks noChangeAspect="1"/>
          </p:cNvPicPr>
          <p:nvPr/>
        </p:nvPicPr>
        <p:blipFill>
          <a:blip r:embed="rId16"/>
          <a:stretch>
            <a:fillRect/>
          </a:stretch>
        </p:blipFill>
        <p:spPr>
          <a:xfrm>
            <a:off x="5339264" y="2728161"/>
            <a:ext cx="461206" cy="211230"/>
          </a:xfrm>
          <a:prstGeom prst="rect">
            <a:avLst/>
          </a:prstGeom>
          <a:solidFill>
            <a:schemeClr val="bg1"/>
          </a:solidFill>
        </p:spPr>
      </p:pic>
      <p:pic>
        <p:nvPicPr>
          <p:cNvPr id="88" name="Picture 87" descr="A picture containing text&#10;&#10;Description automatically generated">
            <a:extLst>
              <a:ext uri="{FF2B5EF4-FFF2-40B4-BE49-F238E27FC236}">
                <a16:creationId xmlns:a16="http://schemas.microsoft.com/office/drawing/2014/main" id="{14F16AB4-0595-2D48-849B-878BB7C435F0}"/>
              </a:ext>
            </a:extLst>
          </p:cNvPr>
          <p:cNvPicPr>
            <a:picLocks noChangeAspect="1"/>
          </p:cNvPicPr>
          <p:nvPr/>
        </p:nvPicPr>
        <p:blipFill>
          <a:blip r:embed="rId16"/>
          <a:stretch>
            <a:fillRect/>
          </a:stretch>
        </p:blipFill>
        <p:spPr>
          <a:xfrm>
            <a:off x="5362865" y="3881566"/>
            <a:ext cx="461206" cy="211230"/>
          </a:xfrm>
          <a:prstGeom prst="rect">
            <a:avLst/>
          </a:prstGeom>
          <a:solidFill>
            <a:schemeClr val="bg1"/>
          </a:solidFill>
        </p:spPr>
      </p:pic>
      <p:pic>
        <p:nvPicPr>
          <p:cNvPr id="89" name="Picture 88" descr="A picture containing text&#10;&#10;Description automatically generated">
            <a:extLst>
              <a:ext uri="{FF2B5EF4-FFF2-40B4-BE49-F238E27FC236}">
                <a16:creationId xmlns:a16="http://schemas.microsoft.com/office/drawing/2014/main" id="{D4DA3F70-B8A0-A24E-BD34-8FCB29691427}"/>
              </a:ext>
            </a:extLst>
          </p:cNvPr>
          <p:cNvPicPr>
            <a:picLocks noChangeAspect="1"/>
          </p:cNvPicPr>
          <p:nvPr/>
        </p:nvPicPr>
        <p:blipFill>
          <a:blip r:embed="rId16"/>
          <a:stretch>
            <a:fillRect/>
          </a:stretch>
        </p:blipFill>
        <p:spPr>
          <a:xfrm>
            <a:off x="5317427" y="4911817"/>
            <a:ext cx="461206" cy="211230"/>
          </a:xfrm>
          <a:prstGeom prst="rect">
            <a:avLst/>
          </a:prstGeom>
          <a:solidFill>
            <a:schemeClr val="bg1"/>
          </a:solidFill>
        </p:spPr>
      </p:pic>
      <p:pic>
        <p:nvPicPr>
          <p:cNvPr id="90" name="Picture 89" descr="A picture containing text&#10;&#10;Description automatically generated">
            <a:extLst>
              <a:ext uri="{FF2B5EF4-FFF2-40B4-BE49-F238E27FC236}">
                <a16:creationId xmlns:a16="http://schemas.microsoft.com/office/drawing/2014/main" id="{4E8B0606-DB34-5C46-99BA-6E53C3795471}"/>
              </a:ext>
            </a:extLst>
          </p:cNvPr>
          <p:cNvPicPr>
            <a:picLocks noChangeAspect="1"/>
          </p:cNvPicPr>
          <p:nvPr/>
        </p:nvPicPr>
        <p:blipFill>
          <a:blip r:embed="rId16"/>
          <a:stretch>
            <a:fillRect/>
          </a:stretch>
        </p:blipFill>
        <p:spPr>
          <a:xfrm>
            <a:off x="5313878" y="5754707"/>
            <a:ext cx="461206" cy="211230"/>
          </a:xfrm>
          <a:prstGeom prst="rect">
            <a:avLst/>
          </a:prstGeom>
          <a:solidFill>
            <a:schemeClr val="bg1"/>
          </a:solidFill>
        </p:spPr>
      </p:pic>
      <p:pic>
        <p:nvPicPr>
          <p:cNvPr id="91" name="Picture 90" descr="A picture containing text&#10;&#10;Description automatically generated">
            <a:extLst>
              <a:ext uri="{FF2B5EF4-FFF2-40B4-BE49-F238E27FC236}">
                <a16:creationId xmlns:a16="http://schemas.microsoft.com/office/drawing/2014/main" id="{E9672827-BA75-5549-A03C-E069F7EA1DF2}"/>
              </a:ext>
            </a:extLst>
          </p:cNvPr>
          <p:cNvPicPr>
            <a:picLocks noChangeAspect="1"/>
          </p:cNvPicPr>
          <p:nvPr/>
        </p:nvPicPr>
        <p:blipFill>
          <a:blip r:embed="rId16"/>
          <a:stretch>
            <a:fillRect/>
          </a:stretch>
        </p:blipFill>
        <p:spPr>
          <a:xfrm>
            <a:off x="6362224" y="5705635"/>
            <a:ext cx="1204325" cy="551575"/>
          </a:xfrm>
          <a:prstGeom prst="rect">
            <a:avLst/>
          </a:prstGeom>
          <a:solidFill>
            <a:schemeClr val="bg1"/>
          </a:solidFill>
        </p:spPr>
      </p:pic>
      <p:pic>
        <p:nvPicPr>
          <p:cNvPr id="92" name="Picture 91" descr="A picture containing text&#10;&#10;Description automatically generated">
            <a:extLst>
              <a:ext uri="{FF2B5EF4-FFF2-40B4-BE49-F238E27FC236}">
                <a16:creationId xmlns:a16="http://schemas.microsoft.com/office/drawing/2014/main" id="{1E98039F-8EE6-E840-A9FE-47A01B8211D6}"/>
              </a:ext>
            </a:extLst>
          </p:cNvPr>
          <p:cNvPicPr>
            <a:picLocks noChangeAspect="1"/>
          </p:cNvPicPr>
          <p:nvPr/>
        </p:nvPicPr>
        <p:blipFill>
          <a:blip r:embed="rId16"/>
          <a:stretch>
            <a:fillRect/>
          </a:stretch>
        </p:blipFill>
        <p:spPr>
          <a:xfrm>
            <a:off x="6332037" y="4763546"/>
            <a:ext cx="1204325" cy="551575"/>
          </a:xfrm>
          <a:prstGeom prst="rect">
            <a:avLst/>
          </a:prstGeom>
          <a:solidFill>
            <a:schemeClr val="bg1"/>
          </a:solidFill>
        </p:spPr>
      </p:pic>
      <p:pic>
        <p:nvPicPr>
          <p:cNvPr id="93" name="Picture 92" descr="A picture containing text&#10;&#10;Description automatically generated">
            <a:extLst>
              <a:ext uri="{FF2B5EF4-FFF2-40B4-BE49-F238E27FC236}">
                <a16:creationId xmlns:a16="http://schemas.microsoft.com/office/drawing/2014/main" id="{9AA076CE-B4A0-9346-82FD-6D3BAB88C67D}"/>
              </a:ext>
            </a:extLst>
          </p:cNvPr>
          <p:cNvPicPr>
            <a:picLocks noChangeAspect="1"/>
          </p:cNvPicPr>
          <p:nvPr/>
        </p:nvPicPr>
        <p:blipFill>
          <a:blip r:embed="rId16"/>
          <a:stretch>
            <a:fillRect/>
          </a:stretch>
        </p:blipFill>
        <p:spPr>
          <a:xfrm>
            <a:off x="6353299" y="3752514"/>
            <a:ext cx="1204325" cy="551575"/>
          </a:xfrm>
          <a:prstGeom prst="rect">
            <a:avLst/>
          </a:prstGeom>
          <a:solidFill>
            <a:schemeClr val="bg1"/>
          </a:solidFill>
        </p:spPr>
      </p:pic>
      <p:pic>
        <p:nvPicPr>
          <p:cNvPr id="94" name="Picture 93" descr="A picture containing text&#10;&#10;Description automatically generated">
            <a:extLst>
              <a:ext uri="{FF2B5EF4-FFF2-40B4-BE49-F238E27FC236}">
                <a16:creationId xmlns:a16="http://schemas.microsoft.com/office/drawing/2014/main" id="{B27E37ED-D189-3C49-9247-9F399BD748E9}"/>
              </a:ext>
            </a:extLst>
          </p:cNvPr>
          <p:cNvPicPr>
            <a:picLocks noChangeAspect="1"/>
          </p:cNvPicPr>
          <p:nvPr/>
        </p:nvPicPr>
        <p:blipFill>
          <a:blip r:embed="rId16"/>
          <a:stretch>
            <a:fillRect/>
          </a:stretch>
        </p:blipFill>
        <p:spPr>
          <a:xfrm>
            <a:off x="6362223" y="2611908"/>
            <a:ext cx="1204325" cy="551575"/>
          </a:xfrm>
          <a:prstGeom prst="rect">
            <a:avLst/>
          </a:prstGeom>
          <a:solidFill>
            <a:schemeClr val="bg1"/>
          </a:solidFill>
        </p:spPr>
      </p:pic>
      <p:pic>
        <p:nvPicPr>
          <p:cNvPr id="95" name="Picture 94" descr="A picture containing text&#10;&#10;Description automatically generated">
            <a:extLst>
              <a:ext uri="{FF2B5EF4-FFF2-40B4-BE49-F238E27FC236}">
                <a16:creationId xmlns:a16="http://schemas.microsoft.com/office/drawing/2014/main" id="{E74E10D2-FBC5-1544-B83D-A8BCBFF30D45}"/>
              </a:ext>
            </a:extLst>
          </p:cNvPr>
          <p:cNvPicPr>
            <a:picLocks noChangeAspect="1"/>
          </p:cNvPicPr>
          <p:nvPr/>
        </p:nvPicPr>
        <p:blipFill>
          <a:blip r:embed="rId16"/>
          <a:stretch>
            <a:fillRect/>
          </a:stretch>
        </p:blipFill>
        <p:spPr>
          <a:xfrm>
            <a:off x="6332036" y="1755090"/>
            <a:ext cx="1204325" cy="551575"/>
          </a:xfrm>
          <a:prstGeom prst="rect">
            <a:avLst/>
          </a:prstGeom>
          <a:solidFill>
            <a:schemeClr val="bg1"/>
          </a:solidFill>
        </p:spPr>
      </p:pic>
      <p:pic>
        <p:nvPicPr>
          <p:cNvPr id="96" name="Picture 95" descr="A picture containing text&#10;&#10;Description automatically generated">
            <a:extLst>
              <a:ext uri="{FF2B5EF4-FFF2-40B4-BE49-F238E27FC236}">
                <a16:creationId xmlns:a16="http://schemas.microsoft.com/office/drawing/2014/main" id="{8F25B04E-1C1C-844C-8E2A-533F699358ED}"/>
              </a:ext>
            </a:extLst>
          </p:cNvPr>
          <p:cNvPicPr>
            <a:picLocks noChangeAspect="1"/>
          </p:cNvPicPr>
          <p:nvPr/>
        </p:nvPicPr>
        <p:blipFill>
          <a:blip r:embed="rId16"/>
          <a:stretch>
            <a:fillRect/>
          </a:stretch>
        </p:blipFill>
        <p:spPr>
          <a:xfrm>
            <a:off x="7611290" y="4854699"/>
            <a:ext cx="527567" cy="220006"/>
          </a:xfrm>
          <a:prstGeom prst="rect">
            <a:avLst/>
          </a:prstGeom>
          <a:solidFill>
            <a:schemeClr val="bg1"/>
          </a:solidFill>
        </p:spPr>
      </p:pic>
    </p:spTree>
    <p:extLst>
      <p:ext uri="{BB962C8B-B14F-4D97-AF65-F5344CB8AC3E}">
        <p14:creationId xmlns:p14="http://schemas.microsoft.com/office/powerpoint/2010/main" val="2812732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304800" y="152400"/>
            <a:ext cx="8382000" cy="6096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extBox 1"/>
          <p:cNvSpPr txBox="1"/>
          <p:nvPr/>
        </p:nvSpPr>
        <p:spPr>
          <a:xfrm>
            <a:off x="2514600" y="304800"/>
            <a:ext cx="4097532" cy="369332"/>
          </a:xfrm>
          <a:prstGeom prst="rect">
            <a:avLst/>
          </a:prstGeom>
          <a:noFill/>
        </p:spPr>
        <p:txBody>
          <a:bodyPr wrap="none" rtlCol="0">
            <a:spAutoFit/>
          </a:bodyPr>
          <a:lstStyle/>
          <a:p>
            <a:r>
              <a:rPr lang="en-US" b="1" dirty="0">
                <a:solidFill>
                  <a:schemeClr val="bg1"/>
                </a:solidFill>
              </a:rPr>
              <a:t>16 Most Common Food-borne Pathogens</a:t>
            </a:r>
          </a:p>
        </p:txBody>
      </p:sp>
      <p:pic>
        <p:nvPicPr>
          <p:cNvPr id="19458" name="Picture 2" descr="https://encrypted-tbn2.gstatic.com/images?q=tbn:ANd9GcQK9AP4tegpAkfOU8rYmM-fbmviGc40T9BWXq45oUlzV-UO8c61"/>
          <p:cNvPicPr>
            <a:picLocks noChangeAspect="1" noChangeArrowheads="1"/>
          </p:cNvPicPr>
          <p:nvPr/>
        </p:nvPicPr>
        <p:blipFill>
          <a:blip r:embed="rId2" cstate="print"/>
          <a:srcRect/>
          <a:stretch>
            <a:fillRect/>
          </a:stretch>
        </p:blipFill>
        <p:spPr bwMode="auto">
          <a:xfrm>
            <a:off x="965275" y="838201"/>
            <a:ext cx="848412" cy="685800"/>
          </a:xfrm>
          <a:prstGeom prst="rect">
            <a:avLst/>
          </a:prstGeom>
          <a:noFill/>
        </p:spPr>
      </p:pic>
      <p:sp>
        <p:nvSpPr>
          <p:cNvPr id="4" name="Rectangle 3"/>
          <p:cNvSpPr/>
          <p:nvPr/>
        </p:nvSpPr>
        <p:spPr>
          <a:xfrm>
            <a:off x="1803475" y="838200"/>
            <a:ext cx="1430841" cy="677108"/>
          </a:xfrm>
          <a:prstGeom prst="rect">
            <a:avLst/>
          </a:prstGeom>
        </p:spPr>
        <p:txBody>
          <a:bodyPr wrap="none">
            <a:spAutoFit/>
          </a:bodyPr>
          <a:lstStyle/>
          <a:p>
            <a:r>
              <a:rPr lang="en-US" sz="1400" b="1" dirty="0"/>
              <a:t>Bacillus cereus</a:t>
            </a:r>
          </a:p>
          <a:p>
            <a:r>
              <a:rPr lang="en-US" sz="1200" dirty="0"/>
              <a:t>Undercooked Foods</a:t>
            </a:r>
          </a:p>
          <a:p>
            <a:r>
              <a:rPr lang="en-US" sz="1200" b="1" i="1" dirty="0"/>
              <a:t>Food poisoning</a:t>
            </a:r>
          </a:p>
        </p:txBody>
      </p:sp>
      <p:sp>
        <p:nvSpPr>
          <p:cNvPr id="6" name="Rectangle 5"/>
          <p:cNvSpPr/>
          <p:nvPr/>
        </p:nvSpPr>
        <p:spPr>
          <a:xfrm>
            <a:off x="1803475" y="1573306"/>
            <a:ext cx="1768497" cy="677108"/>
          </a:xfrm>
          <a:prstGeom prst="rect">
            <a:avLst/>
          </a:prstGeom>
        </p:spPr>
        <p:txBody>
          <a:bodyPr wrap="none">
            <a:spAutoFit/>
          </a:bodyPr>
          <a:lstStyle/>
          <a:p>
            <a:r>
              <a:rPr lang="en-US" sz="1400" b="1" dirty="0"/>
              <a:t>Campylobacter </a:t>
            </a:r>
            <a:r>
              <a:rPr lang="en-US" sz="1400" b="1" dirty="0" err="1"/>
              <a:t>jejuni</a:t>
            </a:r>
            <a:endParaRPr lang="en-US" sz="1400" b="1" dirty="0"/>
          </a:p>
          <a:p>
            <a:r>
              <a:rPr lang="en-US" sz="1200" dirty="0"/>
              <a:t>Contaminated Poultry</a:t>
            </a:r>
          </a:p>
          <a:p>
            <a:r>
              <a:rPr lang="en-US" sz="1200" b="1" i="1" dirty="0"/>
              <a:t>Enteritis</a:t>
            </a:r>
          </a:p>
        </p:txBody>
      </p:sp>
      <p:pic>
        <p:nvPicPr>
          <p:cNvPr id="19462" name="Picture 6" descr="https://encrypted-tbn2.gstatic.com/images?q=tbn:ANd9GcS_QY77Bbru4-fAURCi_JF6FiIrlPyz7vB0WgUalMBImhLBAqaz"/>
          <p:cNvPicPr>
            <a:picLocks noChangeAspect="1" noChangeArrowheads="1"/>
          </p:cNvPicPr>
          <p:nvPr/>
        </p:nvPicPr>
        <p:blipFill>
          <a:blip r:embed="rId3" cstate="print"/>
          <a:srcRect/>
          <a:stretch>
            <a:fillRect/>
          </a:stretch>
        </p:blipFill>
        <p:spPr bwMode="auto">
          <a:xfrm>
            <a:off x="965275" y="1559859"/>
            <a:ext cx="838200" cy="685800"/>
          </a:xfrm>
          <a:prstGeom prst="rect">
            <a:avLst/>
          </a:prstGeom>
          <a:noFill/>
        </p:spPr>
      </p:pic>
      <p:pic>
        <p:nvPicPr>
          <p:cNvPr id="19464" name="Picture 8" descr="https://encrypted-tbn1.gstatic.com/images?q=tbn:ANd9GcTtsyN4fWZUOkb4j8oSz5irqxVQG_7p2EnZSZ5jVwQRLccSUs185A"/>
          <p:cNvPicPr>
            <a:picLocks noChangeAspect="1" noChangeArrowheads="1"/>
          </p:cNvPicPr>
          <p:nvPr/>
        </p:nvPicPr>
        <p:blipFill>
          <a:blip r:embed="rId4" cstate="print"/>
          <a:srcRect/>
          <a:stretch>
            <a:fillRect/>
          </a:stretch>
        </p:blipFill>
        <p:spPr bwMode="auto">
          <a:xfrm>
            <a:off x="965275" y="2286001"/>
            <a:ext cx="838200" cy="658091"/>
          </a:xfrm>
          <a:prstGeom prst="rect">
            <a:avLst/>
          </a:prstGeom>
          <a:noFill/>
        </p:spPr>
      </p:pic>
      <p:sp>
        <p:nvSpPr>
          <p:cNvPr id="9" name="Rectangle 8"/>
          <p:cNvSpPr/>
          <p:nvPr/>
        </p:nvSpPr>
        <p:spPr>
          <a:xfrm>
            <a:off x="1803475" y="2286000"/>
            <a:ext cx="1864228" cy="677108"/>
          </a:xfrm>
          <a:prstGeom prst="rect">
            <a:avLst/>
          </a:prstGeom>
        </p:spPr>
        <p:txBody>
          <a:bodyPr wrap="none">
            <a:spAutoFit/>
          </a:bodyPr>
          <a:lstStyle/>
          <a:p>
            <a:r>
              <a:rPr lang="en-US" sz="1400" b="1" dirty="0"/>
              <a:t>Clostridium </a:t>
            </a:r>
            <a:r>
              <a:rPr lang="en-US" sz="1400" b="1" dirty="0" err="1"/>
              <a:t>botulinum</a:t>
            </a:r>
            <a:endParaRPr lang="en-US" sz="1400" b="1" dirty="0"/>
          </a:p>
          <a:p>
            <a:r>
              <a:rPr lang="en-US" sz="1200" dirty="0"/>
              <a:t>Poorly–preserved foods</a:t>
            </a:r>
          </a:p>
          <a:p>
            <a:r>
              <a:rPr lang="en-US" sz="1200" b="1" i="1" dirty="0"/>
              <a:t>Botulism</a:t>
            </a:r>
          </a:p>
        </p:txBody>
      </p:sp>
      <p:sp>
        <p:nvSpPr>
          <p:cNvPr id="10" name="Rectangle 9"/>
          <p:cNvSpPr/>
          <p:nvPr/>
        </p:nvSpPr>
        <p:spPr>
          <a:xfrm>
            <a:off x="1794510" y="2944906"/>
            <a:ext cx="2007794" cy="677108"/>
          </a:xfrm>
          <a:prstGeom prst="rect">
            <a:avLst/>
          </a:prstGeom>
        </p:spPr>
        <p:txBody>
          <a:bodyPr wrap="none">
            <a:spAutoFit/>
          </a:bodyPr>
          <a:lstStyle/>
          <a:p>
            <a:r>
              <a:rPr lang="en-US" sz="1400" b="1" dirty="0"/>
              <a:t>Clostridium </a:t>
            </a:r>
            <a:r>
              <a:rPr lang="en-US" sz="1400" b="1" dirty="0" err="1"/>
              <a:t>perfringens</a:t>
            </a:r>
            <a:endParaRPr lang="en-US" sz="1400" b="1" dirty="0"/>
          </a:p>
          <a:p>
            <a:r>
              <a:rPr lang="en-US" sz="1200" dirty="0"/>
              <a:t>Undercooked meat &amp; poultry</a:t>
            </a:r>
          </a:p>
          <a:p>
            <a:r>
              <a:rPr lang="en-US" sz="1200" b="1" i="1" dirty="0"/>
              <a:t>Food poisoning</a:t>
            </a:r>
          </a:p>
        </p:txBody>
      </p:sp>
      <p:pic>
        <p:nvPicPr>
          <p:cNvPr id="19466" name="Picture 10" descr="http://thescienceoftabbouleh.files.wordpress.com/2010/10/perfringens-1.jpg"/>
          <p:cNvPicPr>
            <a:picLocks noChangeAspect="1" noChangeArrowheads="1"/>
          </p:cNvPicPr>
          <p:nvPr/>
        </p:nvPicPr>
        <p:blipFill>
          <a:blip r:embed="rId5" cstate="print"/>
          <a:srcRect/>
          <a:stretch>
            <a:fillRect/>
          </a:stretch>
        </p:blipFill>
        <p:spPr bwMode="auto">
          <a:xfrm>
            <a:off x="965275" y="2944906"/>
            <a:ext cx="860612" cy="685800"/>
          </a:xfrm>
          <a:prstGeom prst="rect">
            <a:avLst/>
          </a:prstGeom>
          <a:noFill/>
        </p:spPr>
      </p:pic>
      <p:sp>
        <p:nvSpPr>
          <p:cNvPr id="13" name="Rectangle 12"/>
          <p:cNvSpPr/>
          <p:nvPr/>
        </p:nvSpPr>
        <p:spPr>
          <a:xfrm>
            <a:off x="1760877" y="3657600"/>
            <a:ext cx="2055306" cy="677108"/>
          </a:xfrm>
          <a:prstGeom prst="rect">
            <a:avLst/>
          </a:prstGeom>
        </p:spPr>
        <p:txBody>
          <a:bodyPr wrap="none">
            <a:spAutoFit/>
          </a:bodyPr>
          <a:lstStyle/>
          <a:p>
            <a:r>
              <a:rPr lang="en-US" sz="1400" b="1" dirty="0"/>
              <a:t>Cryptosporidium </a:t>
            </a:r>
            <a:r>
              <a:rPr lang="en-US" sz="1400" b="1" dirty="0" err="1"/>
              <a:t>parvum</a:t>
            </a:r>
            <a:endParaRPr lang="en-US" sz="1400" b="1" dirty="0"/>
          </a:p>
          <a:p>
            <a:r>
              <a:rPr lang="en-US" sz="1200" dirty="0"/>
              <a:t>Waterborne pathogen</a:t>
            </a:r>
          </a:p>
          <a:p>
            <a:r>
              <a:rPr lang="en-US" sz="1200" b="1" i="1" dirty="0"/>
              <a:t>Severe diarrhea, vomiting</a:t>
            </a:r>
          </a:p>
        </p:txBody>
      </p:sp>
      <p:pic>
        <p:nvPicPr>
          <p:cNvPr id="19468" name="Picture 12" descr="http://microbewiki.kenyon.edu/images/thumb/9/99/CryptosporidiumParvum.jpg/300px-CryptosporidiumParvum.jpg"/>
          <p:cNvPicPr>
            <a:picLocks noChangeAspect="1" noChangeArrowheads="1"/>
          </p:cNvPicPr>
          <p:nvPr/>
        </p:nvPicPr>
        <p:blipFill>
          <a:blip r:embed="rId6" cstate="print"/>
          <a:srcRect/>
          <a:stretch>
            <a:fillRect/>
          </a:stretch>
        </p:blipFill>
        <p:spPr bwMode="auto">
          <a:xfrm>
            <a:off x="965275" y="3657600"/>
            <a:ext cx="833718" cy="685800"/>
          </a:xfrm>
          <a:prstGeom prst="rect">
            <a:avLst/>
          </a:prstGeom>
          <a:noFill/>
        </p:spPr>
      </p:pic>
      <p:sp>
        <p:nvSpPr>
          <p:cNvPr id="15" name="Rectangle 14"/>
          <p:cNvSpPr/>
          <p:nvPr/>
        </p:nvSpPr>
        <p:spPr>
          <a:xfrm>
            <a:off x="1741048" y="4419600"/>
            <a:ext cx="2297552" cy="677108"/>
          </a:xfrm>
          <a:prstGeom prst="rect">
            <a:avLst/>
          </a:prstGeom>
        </p:spPr>
        <p:txBody>
          <a:bodyPr wrap="none">
            <a:spAutoFit/>
          </a:bodyPr>
          <a:lstStyle/>
          <a:p>
            <a:r>
              <a:rPr lang="en-US" sz="1400" b="1" dirty="0"/>
              <a:t>Escherichia coli</a:t>
            </a:r>
          </a:p>
          <a:p>
            <a:r>
              <a:rPr lang="en-US" sz="1200" dirty="0"/>
              <a:t>Poorly prepared meats &amp; produce</a:t>
            </a:r>
          </a:p>
          <a:p>
            <a:r>
              <a:rPr lang="en-US" sz="1200" b="1" i="1" dirty="0"/>
              <a:t>Food poisoning</a:t>
            </a:r>
          </a:p>
        </p:txBody>
      </p:sp>
      <p:pic>
        <p:nvPicPr>
          <p:cNvPr id="19470" name="Picture 14" descr="http://www.shunnarahlaw.com/e-coli_photo.jpg"/>
          <p:cNvPicPr>
            <a:picLocks noChangeAspect="1" noChangeArrowheads="1"/>
          </p:cNvPicPr>
          <p:nvPr/>
        </p:nvPicPr>
        <p:blipFill>
          <a:blip r:embed="rId7" cstate="print"/>
          <a:srcRect/>
          <a:stretch>
            <a:fillRect/>
          </a:stretch>
        </p:blipFill>
        <p:spPr bwMode="auto">
          <a:xfrm>
            <a:off x="965275" y="4392706"/>
            <a:ext cx="833718" cy="685800"/>
          </a:xfrm>
          <a:prstGeom prst="rect">
            <a:avLst/>
          </a:prstGeom>
          <a:noFill/>
        </p:spPr>
      </p:pic>
      <p:sp>
        <p:nvSpPr>
          <p:cNvPr id="17" name="Rectangle 16"/>
          <p:cNvSpPr/>
          <p:nvPr/>
        </p:nvSpPr>
        <p:spPr>
          <a:xfrm>
            <a:off x="1803475" y="5105400"/>
            <a:ext cx="1838708" cy="677108"/>
          </a:xfrm>
          <a:prstGeom prst="rect">
            <a:avLst/>
          </a:prstGeom>
        </p:spPr>
        <p:txBody>
          <a:bodyPr wrap="none">
            <a:spAutoFit/>
          </a:bodyPr>
          <a:lstStyle/>
          <a:p>
            <a:r>
              <a:rPr lang="en-US" sz="1400" b="1" dirty="0" err="1"/>
              <a:t>Giardia</a:t>
            </a:r>
            <a:r>
              <a:rPr lang="en-US" sz="1400" b="1" dirty="0"/>
              <a:t> </a:t>
            </a:r>
            <a:r>
              <a:rPr lang="en-US" sz="1400" b="1" dirty="0" err="1"/>
              <a:t>lamblia</a:t>
            </a:r>
            <a:endParaRPr lang="en-US" sz="1400" b="1" dirty="0"/>
          </a:p>
          <a:p>
            <a:r>
              <a:rPr lang="en-US" sz="1200" dirty="0"/>
              <a:t>Feces contaminated food</a:t>
            </a:r>
          </a:p>
          <a:p>
            <a:r>
              <a:rPr lang="en-US" sz="1200" b="1" i="1" dirty="0"/>
              <a:t>Severe diarrhea, vomiting</a:t>
            </a:r>
          </a:p>
        </p:txBody>
      </p:sp>
      <p:pic>
        <p:nvPicPr>
          <p:cNvPr id="19472" name="Picture 16" descr="http://www.colonista.com/.a/6a00e551d294ef88330133f5ae8bb7970b-800wi"/>
          <p:cNvPicPr>
            <a:picLocks noChangeAspect="1" noChangeArrowheads="1"/>
          </p:cNvPicPr>
          <p:nvPr/>
        </p:nvPicPr>
        <p:blipFill>
          <a:blip r:embed="rId8" cstate="print"/>
          <a:srcRect/>
          <a:stretch>
            <a:fillRect/>
          </a:stretch>
        </p:blipFill>
        <p:spPr bwMode="auto">
          <a:xfrm>
            <a:off x="965274" y="5132294"/>
            <a:ext cx="820271" cy="685800"/>
          </a:xfrm>
          <a:prstGeom prst="rect">
            <a:avLst/>
          </a:prstGeom>
          <a:noFill/>
        </p:spPr>
      </p:pic>
      <p:sp>
        <p:nvSpPr>
          <p:cNvPr id="21" name="Rectangle 20"/>
          <p:cNvSpPr/>
          <p:nvPr/>
        </p:nvSpPr>
        <p:spPr>
          <a:xfrm>
            <a:off x="1803475" y="5867400"/>
            <a:ext cx="1451231" cy="677108"/>
          </a:xfrm>
          <a:prstGeom prst="rect">
            <a:avLst/>
          </a:prstGeom>
        </p:spPr>
        <p:txBody>
          <a:bodyPr wrap="none">
            <a:spAutoFit/>
          </a:bodyPr>
          <a:lstStyle/>
          <a:p>
            <a:r>
              <a:rPr lang="en-US" sz="1400" b="1" dirty="0"/>
              <a:t>Hepatitis A</a:t>
            </a:r>
          </a:p>
          <a:p>
            <a:r>
              <a:rPr lang="en-US" sz="1200" dirty="0"/>
              <a:t>Shellfish, iced drinks</a:t>
            </a:r>
          </a:p>
          <a:p>
            <a:r>
              <a:rPr lang="en-US" sz="1200" b="1" i="1" dirty="0"/>
              <a:t>Liver disease</a:t>
            </a:r>
          </a:p>
        </p:txBody>
      </p:sp>
      <p:sp>
        <p:nvSpPr>
          <p:cNvPr id="23" name="Rectangle 22"/>
          <p:cNvSpPr/>
          <p:nvPr/>
        </p:nvSpPr>
        <p:spPr>
          <a:xfrm>
            <a:off x="5715001" y="838200"/>
            <a:ext cx="1945854" cy="677108"/>
          </a:xfrm>
          <a:prstGeom prst="rect">
            <a:avLst/>
          </a:prstGeom>
        </p:spPr>
        <p:txBody>
          <a:bodyPr wrap="none">
            <a:spAutoFit/>
          </a:bodyPr>
          <a:lstStyle/>
          <a:p>
            <a:r>
              <a:rPr lang="en-US" sz="1400" b="1" dirty="0" err="1"/>
              <a:t>Listeria</a:t>
            </a:r>
            <a:r>
              <a:rPr lang="en-US" sz="1400" b="1" dirty="0"/>
              <a:t> </a:t>
            </a:r>
            <a:r>
              <a:rPr lang="en-US" sz="1400" b="1" dirty="0" err="1"/>
              <a:t>monocytogenes</a:t>
            </a:r>
            <a:endParaRPr lang="en-US" sz="1400" b="1" dirty="0"/>
          </a:p>
          <a:p>
            <a:r>
              <a:rPr lang="en-US" sz="1200" dirty="0"/>
              <a:t>Produce, dairy, seafood</a:t>
            </a:r>
          </a:p>
          <a:p>
            <a:r>
              <a:rPr lang="en-US" sz="1200" b="1" i="1" dirty="0"/>
              <a:t>Meningitis, Septicemia</a:t>
            </a:r>
            <a:endParaRPr lang="en-US" sz="1200" dirty="0"/>
          </a:p>
        </p:txBody>
      </p:sp>
      <p:pic>
        <p:nvPicPr>
          <p:cNvPr id="19476" name="Picture 20" descr="http://pubs.ext.vt.edu/2910/2910-7033/L_IMG_figure1.jpg"/>
          <p:cNvPicPr>
            <a:picLocks noChangeAspect="1" noChangeArrowheads="1"/>
          </p:cNvPicPr>
          <p:nvPr/>
        </p:nvPicPr>
        <p:blipFill>
          <a:blip r:embed="rId9" cstate="print"/>
          <a:srcRect/>
          <a:stretch>
            <a:fillRect/>
          </a:stretch>
        </p:blipFill>
        <p:spPr bwMode="auto">
          <a:xfrm>
            <a:off x="4876801" y="838200"/>
            <a:ext cx="838200" cy="685800"/>
          </a:xfrm>
          <a:prstGeom prst="rect">
            <a:avLst/>
          </a:prstGeom>
          <a:noFill/>
        </p:spPr>
      </p:pic>
      <p:sp>
        <p:nvSpPr>
          <p:cNvPr id="25" name="Rectangle 24"/>
          <p:cNvSpPr/>
          <p:nvPr/>
        </p:nvSpPr>
        <p:spPr>
          <a:xfrm>
            <a:off x="5715001" y="1577788"/>
            <a:ext cx="1390445" cy="677108"/>
          </a:xfrm>
          <a:prstGeom prst="rect">
            <a:avLst/>
          </a:prstGeom>
        </p:spPr>
        <p:txBody>
          <a:bodyPr wrap="none">
            <a:spAutoFit/>
          </a:bodyPr>
          <a:lstStyle/>
          <a:p>
            <a:r>
              <a:rPr lang="en-US" sz="1400" b="1" dirty="0"/>
              <a:t>Norwalk virus</a:t>
            </a:r>
          </a:p>
          <a:p>
            <a:r>
              <a:rPr lang="en-US" sz="1200" dirty="0"/>
              <a:t>Raw oysters, salads</a:t>
            </a:r>
          </a:p>
          <a:p>
            <a:r>
              <a:rPr lang="en-US" sz="1200" b="1" i="1" dirty="0"/>
              <a:t>Gastroenteritis</a:t>
            </a:r>
          </a:p>
        </p:txBody>
      </p:sp>
      <p:pic>
        <p:nvPicPr>
          <p:cNvPr id="19482" name="Picture 26" descr="http://imgc.allpostersimages.com/images/P-473-488-90/64/6470/UDPH100Z/posters/jean-yves-sgro-norovirus-formerly-norwalk-virus-capsid.jpg"/>
          <p:cNvPicPr>
            <a:picLocks noChangeAspect="1" noChangeArrowheads="1"/>
          </p:cNvPicPr>
          <p:nvPr/>
        </p:nvPicPr>
        <p:blipFill>
          <a:blip r:embed="rId10" cstate="print"/>
          <a:srcRect/>
          <a:stretch>
            <a:fillRect/>
          </a:stretch>
        </p:blipFill>
        <p:spPr bwMode="auto">
          <a:xfrm>
            <a:off x="4876802" y="1573306"/>
            <a:ext cx="851646" cy="685800"/>
          </a:xfrm>
          <a:prstGeom prst="rect">
            <a:avLst/>
          </a:prstGeom>
          <a:noFill/>
        </p:spPr>
      </p:pic>
      <p:sp>
        <p:nvSpPr>
          <p:cNvPr id="30" name="Rectangle 29"/>
          <p:cNvSpPr/>
          <p:nvPr/>
        </p:nvSpPr>
        <p:spPr>
          <a:xfrm>
            <a:off x="5715001" y="2308412"/>
            <a:ext cx="1416157" cy="677108"/>
          </a:xfrm>
          <a:prstGeom prst="rect">
            <a:avLst/>
          </a:prstGeom>
        </p:spPr>
        <p:txBody>
          <a:bodyPr wrap="none">
            <a:spAutoFit/>
          </a:bodyPr>
          <a:lstStyle/>
          <a:p>
            <a:r>
              <a:rPr lang="en-US" sz="1400" b="1" dirty="0"/>
              <a:t>Salmonella</a:t>
            </a:r>
          </a:p>
          <a:p>
            <a:r>
              <a:rPr lang="en-US" sz="1200" dirty="0"/>
              <a:t>Meat, poultry, dairy</a:t>
            </a:r>
          </a:p>
          <a:p>
            <a:r>
              <a:rPr lang="en-US" sz="1200" b="1" i="1" dirty="0"/>
              <a:t>Enteric fever</a:t>
            </a:r>
            <a:endParaRPr lang="en-US" sz="1400" b="1" i="1" dirty="0"/>
          </a:p>
        </p:txBody>
      </p:sp>
      <p:pic>
        <p:nvPicPr>
          <p:cNvPr id="19484" name="Picture 28" descr="http://genome.wustl.edu/images/uploads/Legacy%20Site%20Images/Salmonella_enterica.png"/>
          <p:cNvPicPr>
            <a:picLocks noChangeAspect="1" noChangeArrowheads="1"/>
          </p:cNvPicPr>
          <p:nvPr/>
        </p:nvPicPr>
        <p:blipFill>
          <a:blip r:embed="rId11" cstate="print"/>
          <a:srcRect/>
          <a:stretch>
            <a:fillRect/>
          </a:stretch>
        </p:blipFill>
        <p:spPr bwMode="auto">
          <a:xfrm>
            <a:off x="4876800" y="2309905"/>
            <a:ext cx="838201" cy="691374"/>
          </a:xfrm>
          <a:prstGeom prst="rect">
            <a:avLst/>
          </a:prstGeom>
          <a:noFill/>
        </p:spPr>
      </p:pic>
      <p:sp>
        <p:nvSpPr>
          <p:cNvPr id="32" name="Rectangle 31"/>
          <p:cNvSpPr/>
          <p:nvPr/>
        </p:nvSpPr>
        <p:spPr>
          <a:xfrm>
            <a:off x="5715001" y="3029798"/>
            <a:ext cx="2728247" cy="677108"/>
          </a:xfrm>
          <a:prstGeom prst="rect">
            <a:avLst/>
          </a:prstGeom>
        </p:spPr>
        <p:txBody>
          <a:bodyPr wrap="none">
            <a:spAutoFit/>
          </a:bodyPr>
          <a:lstStyle/>
          <a:p>
            <a:r>
              <a:rPr lang="en-US" sz="1400" b="1" dirty="0"/>
              <a:t>Staphylococcus </a:t>
            </a:r>
            <a:r>
              <a:rPr lang="en-US" sz="1400" b="1" dirty="0" err="1"/>
              <a:t>aureus</a:t>
            </a:r>
            <a:r>
              <a:rPr lang="en-US" sz="1400" b="1" dirty="0"/>
              <a:t> (MRSA)</a:t>
            </a:r>
          </a:p>
          <a:p>
            <a:r>
              <a:rPr lang="en-US" sz="1200" dirty="0"/>
              <a:t>Ham, poultry, potato salad, sauces…</a:t>
            </a:r>
          </a:p>
          <a:p>
            <a:r>
              <a:rPr lang="en-US" sz="1200" b="1" i="1" dirty="0"/>
              <a:t>Meningitis, </a:t>
            </a:r>
            <a:r>
              <a:rPr lang="en-US" sz="1200" b="1" i="1" dirty="0" err="1"/>
              <a:t>Osteomyelitis</a:t>
            </a:r>
            <a:r>
              <a:rPr lang="en-US" sz="1200" b="1" i="1" dirty="0"/>
              <a:t>, Toxic Shock…</a:t>
            </a:r>
            <a:endParaRPr lang="en-US" sz="1100" b="1" i="1" dirty="0"/>
          </a:p>
        </p:txBody>
      </p:sp>
      <p:pic>
        <p:nvPicPr>
          <p:cNvPr id="19486" name="Picture 30" descr="http://medchrome.com/wp-content/uploads/2010/05/staph.-aureus.jpg"/>
          <p:cNvPicPr>
            <a:picLocks noChangeAspect="1" noChangeArrowheads="1"/>
          </p:cNvPicPr>
          <p:nvPr/>
        </p:nvPicPr>
        <p:blipFill>
          <a:blip r:embed="rId12" cstate="print"/>
          <a:srcRect/>
          <a:stretch>
            <a:fillRect/>
          </a:stretch>
        </p:blipFill>
        <p:spPr bwMode="auto">
          <a:xfrm>
            <a:off x="4876800" y="3048000"/>
            <a:ext cx="842279" cy="676835"/>
          </a:xfrm>
          <a:prstGeom prst="rect">
            <a:avLst/>
          </a:prstGeom>
          <a:noFill/>
        </p:spPr>
      </p:pic>
      <p:sp>
        <p:nvSpPr>
          <p:cNvPr id="34" name="Rectangle 33"/>
          <p:cNvSpPr/>
          <p:nvPr/>
        </p:nvSpPr>
        <p:spPr>
          <a:xfrm>
            <a:off x="5723966" y="3760694"/>
            <a:ext cx="2067489" cy="677108"/>
          </a:xfrm>
          <a:prstGeom prst="rect">
            <a:avLst/>
          </a:prstGeom>
        </p:spPr>
        <p:txBody>
          <a:bodyPr wrap="none">
            <a:spAutoFit/>
          </a:bodyPr>
          <a:lstStyle/>
          <a:p>
            <a:r>
              <a:rPr lang="en-US" sz="1400" b="1" dirty="0" err="1"/>
              <a:t>Shigella</a:t>
            </a:r>
            <a:endParaRPr lang="en-US" sz="1400" b="1" dirty="0"/>
          </a:p>
          <a:p>
            <a:r>
              <a:rPr lang="en-US" sz="1200" dirty="0"/>
              <a:t>Salads, produce, dairy, poultry</a:t>
            </a:r>
          </a:p>
          <a:p>
            <a:r>
              <a:rPr lang="en-US" sz="1200" b="1" i="1" dirty="0"/>
              <a:t>Severe diarrhea, vomiting</a:t>
            </a:r>
          </a:p>
        </p:txBody>
      </p:sp>
      <p:pic>
        <p:nvPicPr>
          <p:cNvPr id="19488" name="Picture 32" descr="http://www.foodpoisonjournal.com/uploads/image/shigel5.jpg"/>
          <p:cNvPicPr>
            <a:picLocks noChangeAspect="1" noChangeArrowheads="1"/>
          </p:cNvPicPr>
          <p:nvPr/>
        </p:nvPicPr>
        <p:blipFill>
          <a:blip r:embed="rId13" cstate="print"/>
          <a:srcRect/>
          <a:stretch>
            <a:fillRect/>
          </a:stretch>
        </p:blipFill>
        <p:spPr bwMode="auto">
          <a:xfrm>
            <a:off x="4876801" y="3765177"/>
            <a:ext cx="824753" cy="742949"/>
          </a:xfrm>
          <a:prstGeom prst="rect">
            <a:avLst/>
          </a:prstGeom>
          <a:noFill/>
        </p:spPr>
      </p:pic>
      <p:sp>
        <p:nvSpPr>
          <p:cNvPr id="37" name="Rectangle 36"/>
          <p:cNvSpPr/>
          <p:nvPr/>
        </p:nvSpPr>
        <p:spPr>
          <a:xfrm>
            <a:off x="5723966" y="4545106"/>
            <a:ext cx="1652760" cy="677108"/>
          </a:xfrm>
          <a:prstGeom prst="rect">
            <a:avLst/>
          </a:prstGeom>
        </p:spPr>
        <p:txBody>
          <a:bodyPr wrap="none">
            <a:spAutoFit/>
          </a:bodyPr>
          <a:lstStyle/>
          <a:p>
            <a:r>
              <a:rPr lang="en-US" sz="1400" b="1" dirty="0" err="1"/>
              <a:t>Toxoplasma</a:t>
            </a:r>
            <a:r>
              <a:rPr lang="en-US" sz="1400" b="1" dirty="0"/>
              <a:t> </a:t>
            </a:r>
            <a:r>
              <a:rPr lang="en-US" sz="1400" b="1" dirty="0" err="1"/>
              <a:t>gondii</a:t>
            </a:r>
            <a:endParaRPr lang="en-US" sz="1400" b="1" dirty="0"/>
          </a:p>
          <a:p>
            <a:r>
              <a:rPr lang="en-US" sz="1200" dirty="0"/>
              <a:t>Raw, undercooked food</a:t>
            </a:r>
          </a:p>
          <a:p>
            <a:r>
              <a:rPr lang="en-US" sz="1200" b="1" i="1" dirty="0"/>
              <a:t>Toxoplasmosis</a:t>
            </a:r>
            <a:endParaRPr lang="en-US" sz="1400" dirty="0"/>
          </a:p>
        </p:txBody>
      </p:sp>
      <p:pic>
        <p:nvPicPr>
          <p:cNvPr id="19490" name="Picture 34" descr="http://upload.wikimedia.org/wikipedia/commons/thumb/9/97/Toxoplasma_gondii.jpg/200px-Toxoplasma_gondii.jpg"/>
          <p:cNvPicPr>
            <a:picLocks noChangeAspect="1" noChangeArrowheads="1"/>
          </p:cNvPicPr>
          <p:nvPr/>
        </p:nvPicPr>
        <p:blipFill>
          <a:blip r:embed="rId14" cstate="print"/>
          <a:srcRect/>
          <a:stretch>
            <a:fillRect/>
          </a:stretch>
        </p:blipFill>
        <p:spPr bwMode="auto">
          <a:xfrm>
            <a:off x="4876801" y="4545106"/>
            <a:ext cx="811306" cy="676428"/>
          </a:xfrm>
          <a:prstGeom prst="rect">
            <a:avLst/>
          </a:prstGeom>
          <a:noFill/>
        </p:spPr>
      </p:pic>
      <p:sp>
        <p:nvSpPr>
          <p:cNvPr id="39" name="Rectangle 38"/>
          <p:cNvSpPr/>
          <p:nvPr/>
        </p:nvSpPr>
        <p:spPr>
          <a:xfrm>
            <a:off x="5791201" y="5257800"/>
            <a:ext cx="2520177" cy="677108"/>
          </a:xfrm>
          <a:prstGeom prst="rect">
            <a:avLst/>
          </a:prstGeom>
        </p:spPr>
        <p:txBody>
          <a:bodyPr wrap="none">
            <a:spAutoFit/>
          </a:bodyPr>
          <a:lstStyle/>
          <a:p>
            <a:r>
              <a:rPr lang="en-US" sz="1400" b="1" dirty="0" err="1"/>
              <a:t>Vibrio</a:t>
            </a:r>
            <a:r>
              <a:rPr lang="en-US" sz="1400" b="1" dirty="0"/>
              <a:t> (&gt;80 species)</a:t>
            </a:r>
          </a:p>
          <a:p>
            <a:r>
              <a:rPr lang="en-US" sz="1200" dirty="0"/>
              <a:t>Undercooked fish, shellfish</a:t>
            </a:r>
          </a:p>
          <a:p>
            <a:r>
              <a:rPr lang="en-US" sz="1200" b="1" i="1" dirty="0"/>
              <a:t>Gastroenteritis, Cholera, Septicemia</a:t>
            </a:r>
          </a:p>
        </p:txBody>
      </p:sp>
      <p:pic>
        <p:nvPicPr>
          <p:cNvPr id="19492" name="Picture 36" descr="http://3.bp.blogspot.com/-jbm-SY142pk/ThaoP36wfYI/AAAAAAAAAxQ/ikETEqQcEJ8/s1600/V.Cholerae.jpg"/>
          <p:cNvPicPr>
            <a:picLocks noChangeAspect="1" noChangeArrowheads="1"/>
          </p:cNvPicPr>
          <p:nvPr/>
        </p:nvPicPr>
        <p:blipFill>
          <a:blip r:embed="rId15" cstate="print"/>
          <a:srcRect/>
          <a:stretch>
            <a:fillRect/>
          </a:stretch>
        </p:blipFill>
        <p:spPr bwMode="auto">
          <a:xfrm>
            <a:off x="4876802" y="5257800"/>
            <a:ext cx="811306" cy="619317"/>
          </a:xfrm>
          <a:prstGeom prst="rect">
            <a:avLst/>
          </a:prstGeom>
          <a:noFill/>
        </p:spPr>
      </p:pic>
      <p:pic>
        <p:nvPicPr>
          <p:cNvPr id="19493" name="Picture 37" descr="C:\Users\Gary Chatham\Desktop\Virus.jpg"/>
          <p:cNvPicPr>
            <a:picLocks noChangeAspect="1" noChangeArrowheads="1"/>
          </p:cNvPicPr>
          <p:nvPr/>
        </p:nvPicPr>
        <p:blipFill>
          <a:blip r:embed="rId16" cstate="print"/>
          <a:srcRect/>
          <a:stretch>
            <a:fillRect/>
          </a:stretch>
        </p:blipFill>
        <p:spPr bwMode="auto">
          <a:xfrm>
            <a:off x="954741" y="5867399"/>
            <a:ext cx="833718" cy="775447"/>
          </a:xfrm>
          <a:prstGeom prst="rect">
            <a:avLst/>
          </a:prstGeom>
          <a:noFill/>
        </p:spPr>
      </p:pic>
      <p:sp>
        <p:nvSpPr>
          <p:cNvPr id="42" name="Rectangle 41"/>
          <p:cNvSpPr/>
          <p:nvPr/>
        </p:nvSpPr>
        <p:spPr>
          <a:xfrm>
            <a:off x="5791201" y="5943600"/>
            <a:ext cx="2197461" cy="677108"/>
          </a:xfrm>
          <a:prstGeom prst="rect">
            <a:avLst/>
          </a:prstGeom>
        </p:spPr>
        <p:txBody>
          <a:bodyPr wrap="none">
            <a:spAutoFit/>
          </a:bodyPr>
          <a:lstStyle/>
          <a:p>
            <a:r>
              <a:rPr lang="en-US" sz="1400" b="1" dirty="0" err="1"/>
              <a:t>Yersinia</a:t>
            </a:r>
            <a:r>
              <a:rPr lang="en-US" sz="1400" b="1" dirty="0"/>
              <a:t> </a:t>
            </a:r>
            <a:r>
              <a:rPr lang="en-US" sz="1400" b="1" dirty="0" err="1"/>
              <a:t>enterocolitica</a:t>
            </a:r>
            <a:endParaRPr lang="en-US" sz="1400" b="1" dirty="0"/>
          </a:p>
          <a:p>
            <a:r>
              <a:rPr lang="en-US" sz="1200" dirty="0"/>
              <a:t>Raw milk, pork, water, raw meat</a:t>
            </a:r>
          </a:p>
          <a:p>
            <a:r>
              <a:rPr lang="en-US" sz="1200" b="1" i="1" dirty="0" err="1"/>
              <a:t>Enterocolitis</a:t>
            </a:r>
            <a:endParaRPr lang="en-US" sz="1200" b="1" i="1" dirty="0"/>
          </a:p>
        </p:txBody>
      </p:sp>
      <p:pic>
        <p:nvPicPr>
          <p:cNvPr id="19495" name="Picture 39" descr="http://johnnyandeve.files.wordpress.com/2012/05/yersinia-enterocolitica.jpg?w=580"/>
          <p:cNvPicPr>
            <a:picLocks noChangeAspect="1" noChangeArrowheads="1"/>
          </p:cNvPicPr>
          <p:nvPr/>
        </p:nvPicPr>
        <p:blipFill>
          <a:blip r:embed="rId17" cstate="print"/>
          <a:srcRect/>
          <a:stretch>
            <a:fillRect/>
          </a:stretch>
        </p:blipFill>
        <p:spPr bwMode="auto">
          <a:xfrm>
            <a:off x="4876802" y="5930152"/>
            <a:ext cx="797858" cy="685801"/>
          </a:xfrm>
          <a:prstGeom prst="rect">
            <a:avLst/>
          </a:prstGeom>
          <a:noFill/>
        </p:spPr>
      </p:pic>
    </p:spTree>
    <p:extLst>
      <p:ext uri="{BB962C8B-B14F-4D97-AF65-F5344CB8AC3E}">
        <p14:creationId xmlns:p14="http://schemas.microsoft.com/office/powerpoint/2010/main" val="665396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1" name="Text Box 11"/>
          <p:cNvSpPr txBox="1">
            <a:spLocks noChangeArrowheads="1"/>
          </p:cNvSpPr>
          <p:nvPr/>
        </p:nvSpPr>
        <p:spPr bwMode="auto">
          <a:xfrm>
            <a:off x="432016" y="1515758"/>
            <a:ext cx="3902477" cy="369332"/>
          </a:xfrm>
          <a:prstGeom prst="rect">
            <a:avLst/>
          </a:prstGeom>
          <a:noFill/>
          <a:ln w="9525">
            <a:noFill/>
            <a:miter lim="800000"/>
            <a:headEnd/>
            <a:tailEnd/>
          </a:ln>
        </p:spPr>
        <p:txBody>
          <a:bodyPr wrap="square">
            <a:spAutoFit/>
          </a:bodyPr>
          <a:lstStyle/>
          <a:p>
            <a:pPr>
              <a:spcBef>
                <a:spcPct val="50000"/>
              </a:spcBef>
            </a:pPr>
            <a:r>
              <a:rPr lang="en-US" b="1" dirty="0">
                <a:latin typeface="Arial Black" pitchFamily="34" charset="0"/>
              </a:rPr>
              <a:t>What is JC 9465/9450 ROS?</a:t>
            </a:r>
          </a:p>
        </p:txBody>
      </p:sp>
      <p:sp>
        <p:nvSpPr>
          <p:cNvPr id="14" name="Rectangle 13"/>
          <p:cNvSpPr>
            <a:spLocks noChangeArrowheads="1"/>
          </p:cNvSpPr>
          <p:nvPr/>
        </p:nvSpPr>
        <p:spPr bwMode="auto">
          <a:xfrm>
            <a:off x="533400" y="2590800"/>
            <a:ext cx="8458200" cy="369332"/>
          </a:xfrm>
          <a:prstGeom prst="rect">
            <a:avLst/>
          </a:prstGeom>
          <a:noFill/>
          <a:ln w="9525">
            <a:noFill/>
            <a:miter lim="800000"/>
            <a:headEnd/>
            <a:tailEnd/>
          </a:ln>
        </p:spPr>
        <p:txBody>
          <a:bodyPr>
            <a:spAutoFit/>
          </a:bodyPr>
          <a:lstStyle/>
          <a:p>
            <a:pPr marL="285750" indent="-285750">
              <a:buFont typeface="Arial" panose="020B0604020202020204" pitchFamily="34" charset="0"/>
              <a:buChar char="•"/>
            </a:pPr>
            <a:r>
              <a:rPr lang="en-US" b="1" dirty="0"/>
              <a:t>  Strong disinfectants transfers electrons to the cell wall quickly</a:t>
            </a:r>
          </a:p>
        </p:txBody>
      </p:sp>
      <p:sp>
        <p:nvSpPr>
          <p:cNvPr id="15" name="Rectangle 14"/>
          <p:cNvSpPr>
            <a:spLocks noChangeArrowheads="1"/>
          </p:cNvSpPr>
          <p:nvPr/>
        </p:nvSpPr>
        <p:spPr bwMode="auto">
          <a:xfrm>
            <a:off x="533400" y="4049990"/>
            <a:ext cx="8153400" cy="369888"/>
          </a:xfrm>
          <a:prstGeom prst="rect">
            <a:avLst/>
          </a:prstGeom>
          <a:noFill/>
          <a:ln w="9525">
            <a:noFill/>
            <a:miter lim="800000"/>
            <a:headEnd/>
            <a:tailEnd/>
          </a:ln>
        </p:spPr>
        <p:txBody>
          <a:bodyPr>
            <a:spAutoFit/>
          </a:bodyPr>
          <a:lstStyle/>
          <a:p>
            <a:pPr>
              <a:buFont typeface="Arial" charset="0"/>
              <a:buChar char="•"/>
            </a:pPr>
            <a:r>
              <a:rPr lang="en-US" b="1" dirty="0"/>
              <a:t>     Pathogens don’t develop resistance to JC 9465</a:t>
            </a:r>
          </a:p>
        </p:txBody>
      </p:sp>
      <p:sp>
        <p:nvSpPr>
          <p:cNvPr id="18" name="Text Box 12"/>
          <p:cNvSpPr txBox="1">
            <a:spLocks noChangeArrowheads="1"/>
          </p:cNvSpPr>
          <p:nvPr/>
        </p:nvSpPr>
        <p:spPr bwMode="auto">
          <a:xfrm>
            <a:off x="533400" y="1937266"/>
            <a:ext cx="8610600" cy="369332"/>
          </a:xfrm>
          <a:prstGeom prst="rect">
            <a:avLst/>
          </a:prstGeom>
          <a:noFill/>
          <a:ln w="9525">
            <a:noFill/>
            <a:miter lim="800000"/>
            <a:headEnd/>
            <a:tailEnd/>
          </a:ln>
        </p:spPr>
        <p:txBody>
          <a:bodyPr wrap="square">
            <a:spAutoFit/>
          </a:bodyPr>
          <a:lstStyle/>
          <a:p>
            <a:pPr marL="285750" indent="-285750">
              <a:buFont typeface="Arial" panose="020B0604020202020204" pitchFamily="34" charset="0"/>
              <a:buChar char="•"/>
            </a:pPr>
            <a:r>
              <a:rPr lang="en-US" b="1" dirty="0"/>
              <a:t>  Oxidizes the outer cell membranes of microorganism using available electrons</a:t>
            </a:r>
          </a:p>
        </p:txBody>
      </p:sp>
      <p:sp>
        <p:nvSpPr>
          <p:cNvPr id="16" name="Rectangle 15"/>
          <p:cNvSpPr>
            <a:spLocks noChangeArrowheads="1"/>
          </p:cNvSpPr>
          <p:nvPr/>
        </p:nvSpPr>
        <p:spPr bwMode="auto">
          <a:xfrm>
            <a:off x="457200" y="3201769"/>
            <a:ext cx="8458200" cy="646331"/>
          </a:xfrm>
          <a:prstGeom prst="rect">
            <a:avLst/>
          </a:prstGeom>
          <a:noFill/>
          <a:ln w="9525">
            <a:noFill/>
            <a:miter lim="800000"/>
            <a:headEnd/>
            <a:tailEnd/>
          </a:ln>
        </p:spPr>
        <p:txBody>
          <a:bodyPr>
            <a:spAutoFit/>
          </a:bodyPr>
          <a:lstStyle/>
          <a:p>
            <a:pPr>
              <a:buFont typeface="Arial" charset="0"/>
              <a:buChar char="•"/>
            </a:pPr>
            <a:r>
              <a:rPr lang="en-US" b="1" dirty="0"/>
              <a:t>      JC 9465  can quickly kill bacteria, viruses &amp; other pathogens, up to a</a:t>
            </a:r>
          </a:p>
          <a:p>
            <a:r>
              <a:rPr lang="en-US" b="1" dirty="0"/>
              <a:t>        log 5-6 reduction, no  change in the characteristics of foods.</a:t>
            </a:r>
          </a:p>
        </p:txBody>
      </p:sp>
      <p:sp>
        <p:nvSpPr>
          <p:cNvPr id="19" name="Rectangle 18"/>
          <p:cNvSpPr>
            <a:spLocks noChangeArrowheads="1"/>
          </p:cNvSpPr>
          <p:nvPr/>
        </p:nvSpPr>
        <p:spPr bwMode="auto">
          <a:xfrm>
            <a:off x="533400" y="4540624"/>
            <a:ext cx="8153400" cy="646331"/>
          </a:xfrm>
          <a:prstGeom prst="rect">
            <a:avLst/>
          </a:prstGeom>
          <a:noFill/>
          <a:ln w="9525">
            <a:noFill/>
            <a:miter lim="800000"/>
            <a:headEnd/>
            <a:tailEnd/>
          </a:ln>
        </p:spPr>
        <p:txBody>
          <a:bodyPr>
            <a:spAutoFit/>
          </a:bodyPr>
          <a:lstStyle/>
          <a:p>
            <a:pPr>
              <a:buFont typeface="Arial" charset="0"/>
              <a:buChar char="•"/>
            </a:pPr>
            <a:r>
              <a:rPr lang="en-US" b="1" dirty="0"/>
              <a:t>     The higher the EV value, the faster microorganisms die</a:t>
            </a:r>
          </a:p>
          <a:p>
            <a:endParaRPr lang="en-US" b="1" dirty="0"/>
          </a:p>
        </p:txBody>
      </p:sp>
      <p:sp>
        <p:nvSpPr>
          <p:cNvPr id="2" name="TextBox 1"/>
          <p:cNvSpPr txBox="1"/>
          <p:nvPr/>
        </p:nvSpPr>
        <p:spPr>
          <a:xfrm>
            <a:off x="0" y="1145080"/>
            <a:ext cx="8458200" cy="369332"/>
          </a:xfrm>
          <a:prstGeom prst="rect">
            <a:avLst/>
          </a:prstGeom>
          <a:noFill/>
        </p:spPr>
        <p:txBody>
          <a:bodyPr wrap="square" rtlCol="0">
            <a:spAutoFit/>
          </a:bodyPr>
          <a:lstStyle/>
          <a:p>
            <a:r>
              <a:rPr lang="en-US" dirty="0"/>
              <a:t>PICTURES of  product results in effected products in general-------------------------------- </a:t>
            </a:r>
          </a:p>
        </p:txBody>
      </p:sp>
      <p:sp>
        <p:nvSpPr>
          <p:cNvPr id="3" name="TextBox 2"/>
          <p:cNvSpPr txBox="1"/>
          <p:nvPr/>
        </p:nvSpPr>
        <p:spPr>
          <a:xfrm>
            <a:off x="72314" y="5114610"/>
            <a:ext cx="8591550" cy="369332"/>
          </a:xfrm>
          <a:prstGeom prst="rect">
            <a:avLst/>
          </a:prstGeom>
          <a:noFill/>
        </p:spPr>
        <p:txBody>
          <a:bodyPr wrap="square" rtlCol="0">
            <a:spAutoFit/>
          </a:bodyPr>
          <a:lstStyle/>
          <a:p>
            <a:r>
              <a:rPr lang="en-US" dirty="0"/>
              <a:t>PICTURES of  product results in effected products in general--------------------------------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00" y="-2888"/>
            <a:ext cx="1532164" cy="114729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6732814" y="5522833"/>
            <a:ext cx="2411186" cy="134742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5429" y="5504880"/>
            <a:ext cx="2354035" cy="131242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5450" y="15875"/>
            <a:ext cx="2152650" cy="120015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46517" y="5408803"/>
            <a:ext cx="885825" cy="158115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82590" y="5497953"/>
            <a:ext cx="768823" cy="1372308"/>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44578" y="-5060"/>
            <a:ext cx="2152650" cy="1200150"/>
          </a:xfrm>
          <a:prstGeom prst="rect">
            <a:avLst/>
          </a:prstGeom>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85809" y="-2880"/>
            <a:ext cx="2152650" cy="1200150"/>
          </a:xfrm>
          <a:prstGeom prst="rect">
            <a:avLst/>
          </a:prstGeom>
        </p:spPr>
      </p:pic>
      <p:sp>
        <p:nvSpPr>
          <p:cNvPr id="22" name="AutoShape 2" descr="IMG_0164.PN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AutoShape 4" descr="IMG_0164.PNG"/>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AutoShape 6" descr="IMG_0164.PNG"/>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5" name="Picture 24"/>
          <p:cNvPicPr>
            <a:picLocks noChangeAspect="1"/>
          </p:cNvPicPr>
          <p:nvPr/>
        </p:nvPicPr>
        <p:blipFill>
          <a:blip r:embed="rId10"/>
          <a:stretch>
            <a:fillRect/>
          </a:stretch>
        </p:blipFill>
        <p:spPr>
          <a:xfrm rot="16200000">
            <a:off x="423635" y="5190018"/>
            <a:ext cx="1305382" cy="1949194"/>
          </a:xfrm>
          <a:prstGeom prst="rect">
            <a:avLst/>
          </a:prstGeom>
        </p:spPr>
      </p:pic>
    </p:spTree>
    <p:extLst>
      <p:ext uri="{BB962C8B-B14F-4D97-AF65-F5344CB8AC3E}">
        <p14:creationId xmlns:p14="http://schemas.microsoft.com/office/powerpoint/2010/main" val="19406686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8" grpId="0"/>
      <p:bldP spid="16"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5181600" y="6221506"/>
            <a:ext cx="914400" cy="738664"/>
          </a:xfrm>
          <a:prstGeom prst="rect">
            <a:avLst/>
          </a:prstGeom>
          <a:noFill/>
        </p:spPr>
        <p:txBody>
          <a:bodyPr wrap="square" rtlCol="0">
            <a:spAutoFit/>
          </a:bodyPr>
          <a:lstStyle/>
          <a:p>
            <a:r>
              <a:rPr lang="en-US" sz="2400" dirty="0">
                <a:solidFill>
                  <a:srgbClr val="7CBF33"/>
                </a:solidFill>
                <a:effectLst>
                  <a:outerShdw blurRad="38100" dist="38100" dir="2700000" algn="tl">
                    <a:srgbClr val="000000">
                      <a:alpha val="43137"/>
                    </a:srgbClr>
                  </a:outerShdw>
                </a:effectLst>
              </a:rPr>
              <a:t>100</a:t>
            </a:r>
          </a:p>
          <a:p>
            <a:r>
              <a:rPr lang="en-US" b="1" dirty="0">
                <a:solidFill>
                  <a:srgbClr val="89CC40"/>
                </a:solidFill>
                <a:effectLst>
                  <a:outerShdw blurRad="38100" dist="38100" dir="2700000" algn="tl">
                    <a:srgbClr val="000000">
                      <a:alpha val="43137"/>
                    </a:srgbClr>
                  </a:outerShdw>
                </a:effectLst>
              </a:rPr>
              <a:t>99.99%</a:t>
            </a:r>
          </a:p>
        </p:txBody>
      </p:sp>
      <p:sp>
        <p:nvSpPr>
          <p:cNvPr id="4" name="TextBox 3"/>
          <p:cNvSpPr txBox="1"/>
          <p:nvPr/>
        </p:nvSpPr>
        <p:spPr>
          <a:xfrm>
            <a:off x="6096000" y="6221506"/>
            <a:ext cx="990600" cy="738664"/>
          </a:xfrm>
          <a:prstGeom prst="rect">
            <a:avLst/>
          </a:prstGeom>
          <a:noFill/>
        </p:spPr>
        <p:txBody>
          <a:bodyPr wrap="square" rtlCol="0">
            <a:spAutoFit/>
          </a:bodyPr>
          <a:lstStyle/>
          <a:p>
            <a:r>
              <a:rPr lang="en-US" sz="2400" dirty="0">
                <a:solidFill>
                  <a:srgbClr val="7CBF33"/>
                </a:solidFill>
                <a:effectLst>
                  <a:outerShdw blurRad="38100" dist="38100" dir="2700000" algn="tl">
                    <a:srgbClr val="000000">
                      <a:alpha val="43137"/>
                    </a:srgbClr>
                  </a:outerShdw>
                </a:effectLst>
              </a:rPr>
              <a:t>10</a:t>
            </a:r>
          </a:p>
          <a:p>
            <a:r>
              <a:rPr lang="en-US" b="1" dirty="0">
                <a:solidFill>
                  <a:srgbClr val="89CC40"/>
                </a:solidFill>
                <a:effectLst>
                  <a:outerShdw blurRad="38100" dist="38100" dir="2700000" algn="tl">
                    <a:srgbClr val="000000">
                      <a:alpha val="43137"/>
                    </a:srgbClr>
                  </a:outerShdw>
                </a:effectLst>
              </a:rPr>
              <a:t>99.999%</a:t>
            </a:r>
          </a:p>
        </p:txBody>
      </p:sp>
      <p:sp>
        <p:nvSpPr>
          <p:cNvPr id="5" name="TextBox 4"/>
          <p:cNvSpPr txBox="1"/>
          <p:nvPr/>
        </p:nvSpPr>
        <p:spPr>
          <a:xfrm>
            <a:off x="7010400" y="6221506"/>
            <a:ext cx="1143000" cy="738664"/>
          </a:xfrm>
          <a:prstGeom prst="rect">
            <a:avLst/>
          </a:prstGeom>
          <a:noFill/>
        </p:spPr>
        <p:txBody>
          <a:bodyPr wrap="square" rtlCol="0">
            <a:spAutoFit/>
          </a:bodyPr>
          <a:lstStyle/>
          <a:p>
            <a:r>
              <a:rPr lang="en-US" sz="2400" dirty="0">
                <a:solidFill>
                  <a:srgbClr val="89CC40"/>
                </a:solidFill>
                <a:effectLst>
                  <a:outerShdw blurRad="38100" dist="38100" dir="2700000" algn="tl">
                    <a:srgbClr val="000000">
                      <a:alpha val="43137"/>
                    </a:srgbClr>
                  </a:outerShdw>
                </a:effectLst>
              </a:rPr>
              <a:t>1</a:t>
            </a:r>
          </a:p>
          <a:p>
            <a:r>
              <a:rPr lang="en-US" b="1" dirty="0">
                <a:solidFill>
                  <a:srgbClr val="7CBF33"/>
                </a:solidFill>
                <a:effectLst>
                  <a:outerShdw blurRad="38100" dist="38100" dir="2700000" algn="tl">
                    <a:srgbClr val="000000">
                      <a:alpha val="43137"/>
                    </a:srgbClr>
                  </a:outerShdw>
                </a:effectLst>
              </a:rPr>
              <a:t>99.9999</a:t>
            </a:r>
            <a:r>
              <a:rPr lang="en-US" b="1" dirty="0">
                <a:solidFill>
                  <a:srgbClr val="89CC40"/>
                </a:solidFill>
                <a:effectLst>
                  <a:outerShdw blurRad="38100" dist="38100" dir="2700000" algn="tl">
                    <a:srgbClr val="000000">
                      <a:alpha val="43137"/>
                    </a:srgbClr>
                  </a:outerShdw>
                </a:effectLst>
              </a:rPr>
              <a:t>%</a:t>
            </a:r>
          </a:p>
        </p:txBody>
      </p:sp>
      <p:sp>
        <p:nvSpPr>
          <p:cNvPr id="7" name="TextBox 6"/>
          <p:cNvSpPr txBox="1"/>
          <p:nvPr/>
        </p:nvSpPr>
        <p:spPr>
          <a:xfrm>
            <a:off x="3957917" y="4382869"/>
            <a:ext cx="1335741" cy="646331"/>
          </a:xfrm>
          <a:prstGeom prst="rect">
            <a:avLst/>
          </a:prstGeom>
          <a:noFill/>
        </p:spPr>
        <p:txBody>
          <a:bodyPr wrap="square" rtlCol="0">
            <a:spAutoFit/>
          </a:bodyPr>
          <a:lstStyle/>
          <a:p>
            <a:pPr algn="ctr"/>
            <a:r>
              <a:rPr lang="en-US" b="1" dirty="0">
                <a:solidFill>
                  <a:srgbClr val="FF0000"/>
                </a:solidFill>
                <a:effectLst>
                  <a:outerShdw blurRad="38100" dist="38100" dir="2700000" algn="tl">
                    <a:srgbClr val="000000">
                      <a:alpha val="43137"/>
                    </a:srgbClr>
                  </a:outerShdw>
                </a:effectLst>
              </a:rPr>
              <a:t>Industry</a:t>
            </a:r>
          </a:p>
          <a:p>
            <a:pPr algn="ctr"/>
            <a:r>
              <a:rPr lang="en-US" b="1" dirty="0">
                <a:solidFill>
                  <a:srgbClr val="FF0000"/>
                </a:solidFill>
                <a:effectLst>
                  <a:outerShdw blurRad="38100" dist="38100" dir="2700000" algn="tl">
                    <a:srgbClr val="000000">
                      <a:alpha val="43137"/>
                    </a:srgbClr>
                  </a:outerShdw>
                </a:effectLst>
              </a:rPr>
              <a:t>Standard</a:t>
            </a:r>
          </a:p>
        </p:txBody>
      </p:sp>
      <p:sp>
        <p:nvSpPr>
          <p:cNvPr id="8" name="TextBox 7"/>
          <p:cNvSpPr txBox="1"/>
          <p:nvPr/>
        </p:nvSpPr>
        <p:spPr>
          <a:xfrm>
            <a:off x="3581400" y="381000"/>
            <a:ext cx="5257800" cy="707886"/>
          </a:xfrm>
          <a:prstGeom prst="rect">
            <a:avLst/>
          </a:prstGeom>
          <a:noFill/>
        </p:spPr>
        <p:txBody>
          <a:bodyPr wrap="square" rtlCol="0">
            <a:spAutoFit/>
          </a:bodyPr>
          <a:lstStyle/>
          <a:p>
            <a:r>
              <a:rPr lang="en-US" sz="2000" b="1" dirty="0">
                <a:solidFill>
                  <a:schemeClr val="bg1"/>
                </a:solidFill>
                <a:effectLst>
                  <a:outerShdw blurRad="215900" dist="165100" dir="18900000" algn="bl" rotWithShape="0">
                    <a:prstClr val="black">
                      <a:alpha val="40000"/>
                    </a:prstClr>
                  </a:outerShdw>
                </a:effectLst>
              </a:rPr>
              <a:t>JC 9465 can achieve up to a 5-6 Log reduction in pathogen loading</a:t>
            </a:r>
          </a:p>
        </p:txBody>
      </p:sp>
      <p:cxnSp>
        <p:nvCxnSpPr>
          <p:cNvPr id="10" name="Straight Connector 9"/>
          <p:cNvCxnSpPr/>
          <p:nvPr/>
        </p:nvCxnSpPr>
        <p:spPr>
          <a:xfrm>
            <a:off x="6400800" y="4572000"/>
            <a:ext cx="0" cy="381000"/>
          </a:xfrm>
          <a:prstGeom prst="line">
            <a:avLst/>
          </a:prstGeom>
          <a:ln w="76200">
            <a:solidFill>
              <a:schemeClr val="accent4">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400800" y="5334000"/>
            <a:ext cx="0" cy="228600"/>
          </a:xfrm>
          <a:prstGeom prst="line">
            <a:avLst/>
          </a:prstGeom>
          <a:ln w="76200">
            <a:solidFill>
              <a:schemeClr val="accent4">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5486400" y="5562600"/>
            <a:ext cx="914400" cy="152400"/>
          </a:xfrm>
          <a:prstGeom prst="line">
            <a:avLst/>
          </a:prstGeom>
          <a:ln w="76200">
            <a:solidFill>
              <a:schemeClr val="accent4">
                <a:lumMod val="60000"/>
                <a:lumOff val="40000"/>
              </a:schemeClr>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400800" y="5562600"/>
            <a:ext cx="914400" cy="152400"/>
          </a:xfrm>
          <a:prstGeom prst="line">
            <a:avLst/>
          </a:prstGeom>
          <a:ln w="76200">
            <a:solidFill>
              <a:schemeClr val="accent4">
                <a:lumMod val="60000"/>
                <a:lumOff val="40000"/>
              </a:schemeClr>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728447" y="4191000"/>
            <a:ext cx="1335741" cy="400110"/>
          </a:xfrm>
          <a:prstGeom prst="rect">
            <a:avLst/>
          </a:prstGeom>
          <a:noFill/>
          <a:effectLst>
            <a:outerShdw blurRad="88900" dist="25400" dir="6180000" algn="ctr" rotWithShape="0">
              <a:srgbClr val="000000">
                <a:alpha val="56000"/>
              </a:srgbClr>
            </a:outerShdw>
          </a:effectLst>
        </p:spPr>
        <p:txBody>
          <a:bodyPr wrap="square" rtlCol="0">
            <a:spAutoFit/>
          </a:bodyPr>
          <a:lstStyle/>
          <a:p>
            <a:pPr algn="ctr"/>
            <a:r>
              <a:rPr lang="en-US" sz="2000" b="1" dirty="0">
                <a:solidFill>
                  <a:schemeClr val="accent4">
                    <a:lumMod val="60000"/>
                    <a:lumOff val="40000"/>
                  </a:schemeClr>
                </a:solidFill>
                <a:effectLst>
                  <a:outerShdw blurRad="38100" dist="38100" dir="2700000" algn="tl">
                    <a:srgbClr val="000000">
                      <a:alpha val="43137"/>
                    </a:srgbClr>
                  </a:outerShdw>
                </a:effectLst>
              </a:rPr>
              <a:t>TARGET</a:t>
            </a:r>
            <a:endParaRPr lang="en-US" b="1" dirty="0">
              <a:solidFill>
                <a:schemeClr val="accent4">
                  <a:lumMod val="60000"/>
                  <a:lumOff val="40000"/>
                </a:schemeClr>
              </a:solidFill>
              <a:effectLst>
                <a:outerShdw blurRad="38100" dist="38100" dir="2700000" algn="tl">
                  <a:srgbClr val="000000">
                    <a:alpha val="43137"/>
                  </a:srgbClr>
                </a:outerShdw>
              </a:effectLst>
            </a:endParaRPr>
          </a:p>
        </p:txBody>
      </p:sp>
      <p:cxnSp>
        <p:nvCxnSpPr>
          <p:cNvPr id="24" name="Straight Connector 23"/>
          <p:cNvCxnSpPr/>
          <p:nvPr/>
        </p:nvCxnSpPr>
        <p:spPr>
          <a:xfrm>
            <a:off x="4621306" y="5105400"/>
            <a:ext cx="0" cy="533400"/>
          </a:xfrm>
          <a:prstGeom prst="line">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5486400" y="3829050"/>
            <a:ext cx="2381250" cy="369332"/>
          </a:xfrm>
          <a:prstGeom prst="rect">
            <a:avLst/>
          </a:prstGeom>
          <a:noFill/>
        </p:spPr>
        <p:txBody>
          <a:bodyPr wrap="square" rtlCol="0">
            <a:spAutoFit/>
          </a:bodyPr>
          <a:lstStyle/>
          <a:p>
            <a:r>
              <a:rPr lang="en-US" dirty="0"/>
              <a:t>        </a:t>
            </a:r>
            <a:r>
              <a:rPr lang="en-US" dirty="0">
                <a:solidFill>
                  <a:schemeClr val="accent4">
                    <a:lumMod val="40000"/>
                    <a:lumOff val="60000"/>
                  </a:schemeClr>
                </a:solidFill>
              </a:rPr>
              <a:t>JC 9465</a:t>
            </a:r>
          </a:p>
        </p:txBody>
      </p:sp>
    </p:spTree>
    <p:extLst>
      <p:ext uri="{BB962C8B-B14F-4D97-AF65-F5344CB8AC3E}">
        <p14:creationId xmlns:p14="http://schemas.microsoft.com/office/powerpoint/2010/main" val="449069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228600"/>
            <a:ext cx="8382000" cy="6096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TextBox 4"/>
          <p:cNvSpPr txBox="1"/>
          <p:nvPr/>
        </p:nvSpPr>
        <p:spPr>
          <a:xfrm>
            <a:off x="457200" y="381000"/>
            <a:ext cx="8229600" cy="369332"/>
          </a:xfrm>
          <a:prstGeom prst="rect">
            <a:avLst/>
          </a:prstGeom>
          <a:noFill/>
        </p:spPr>
        <p:txBody>
          <a:bodyPr wrap="square" rtlCol="0">
            <a:spAutoFit/>
          </a:bodyPr>
          <a:lstStyle/>
          <a:p>
            <a:pPr algn="ctr"/>
            <a:r>
              <a:rPr lang="en-US" dirty="0" err="1">
                <a:solidFill>
                  <a:schemeClr val="bg1"/>
                </a:solidFill>
                <a:latin typeface="Arial Black" pitchFamily="34" charset="0"/>
              </a:rPr>
              <a:t>Jenfitch</a:t>
            </a:r>
            <a:r>
              <a:rPr lang="en-US" dirty="0">
                <a:solidFill>
                  <a:schemeClr val="bg1"/>
                </a:solidFill>
                <a:latin typeface="Arial Black" pitchFamily="34" charset="0"/>
              </a:rPr>
              <a:t> Sterilization Intervention Opportunities</a:t>
            </a:r>
          </a:p>
        </p:txBody>
      </p:sp>
      <p:sp>
        <p:nvSpPr>
          <p:cNvPr id="10" name="TextBox 9"/>
          <p:cNvSpPr txBox="1"/>
          <p:nvPr/>
        </p:nvSpPr>
        <p:spPr>
          <a:xfrm>
            <a:off x="3120400" y="3075449"/>
            <a:ext cx="2404719" cy="369332"/>
          </a:xfrm>
          <a:prstGeom prst="rect">
            <a:avLst/>
          </a:prstGeom>
          <a:noFill/>
        </p:spPr>
        <p:txBody>
          <a:bodyPr wrap="square" rtlCol="0">
            <a:spAutoFit/>
          </a:bodyPr>
          <a:lstStyle/>
          <a:p>
            <a:pPr algn="ctr"/>
            <a:r>
              <a:rPr lang="en-US" dirty="0">
                <a:latin typeface="Arial Black" pitchFamily="34" charset="0"/>
              </a:rPr>
              <a:t>Bacteria free ice</a:t>
            </a:r>
          </a:p>
        </p:txBody>
      </p:sp>
      <p:sp>
        <p:nvSpPr>
          <p:cNvPr id="11" name="TextBox 10"/>
          <p:cNvSpPr txBox="1"/>
          <p:nvPr/>
        </p:nvSpPr>
        <p:spPr>
          <a:xfrm>
            <a:off x="5757519" y="3124200"/>
            <a:ext cx="2783615" cy="369332"/>
          </a:xfrm>
          <a:prstGeom prst="rect">
            <a:avLst/>
          </a:prstGeom>
          <a:noFill/>
        </p:spPr>
        <p:txBody>
          <a:bodyPr wrap="square" rtlCol="0">
            <a:spAutoFit/>
          </a:bodyPr>
          <a:lstStyle/>
          <a:p>
            <a:pPr algn="ctr"/>
            <a:r>
              <a:rPr lang="en-US" dirty="0">
                <a:latin typeface="Arial Black" pitchFamily="34" charset="0"/>
              </a:rPr>
              <a:t>Post Harvest wash </a:t>
            </a:r>
          </a:p>
        </p:txBody>
      </p:sp>
      <p:sp>
        <p:nvSpPr>
          <p:cNvPr id="13" name="TextBox 12"/>
          <p:cNvSpPr txBox="1"/>
          <p:nvPr/>
        </p:nvSpPr>
        <p:spPr>
          <a:xfrm>
            <a:off x="542471" y="3045293"/>
            <a:ext cx="2222500" cy="369332"/>
          </a:xfrm>
          <a:prstGeom prst="rect">
            <a:avLst/>
          </a:prstGeom>
          <a:noFill/>
        </p:spPr>
        <p:txBody>
          <a:bodyPr wrap="square" rtlCol="0">
            <a:spAutoFit/>
          </a:bodyPr>
          <a:lstStyle/>
          <a:p>
            <a:pPr algn="ctr"/>
            <a:r>
              <a:rPr lang="en-US" dirty="0">
                <a:latin typeface="Arial Black" pitchFamily="34" charset="0"/>
              </a:rPr>
              <a:t>JC9465 ROS</a:t>
            </a:r>
          </a:p>
        </p:txBody>
      </p:sp>
      <p:sp>
        <p:nvSpPr>
          <p:cNvPr id="14" name="TextBox 13"/>
          <p:cNvSpPr txBox="1"/>
          <p:nvPr/>
        </p:nvSpPr>
        <p:spPr>
          <a:xfrm>
            <a:off x="533400" y="5666797"/>
            <a:ext cx="3383301" cy="369332"/>
          </a:xfrm>
          <a:prstGeom prst="rect">
            <a:avLst/>
          </a:prstGeom>
          <a:noFill/>
        </p:spPr>
        <p:txBody>
          <a:bodyPr wrap="square" rtlCol="0">
            <a:spAutoFit/>
          </a:bodyPr>
          <a:lstStyle/>
          <a:p>
            <a:pPr algn="ctr"/>
            <a:r>
              <a:rPr lang="en-US" dirty="0">
                <a:latin typeface="Arial Black" pitchFamily="34" charset="0"/>
              </a:rPr>
              <a:t>Extended Shelf Life  </a:t>
            </a:r>
          </a:p>
        </p:txBody>
      </p:sp>
      <p:sp>
        <p:nvSpPr>
          <p:cNvPr id="15" name="TextBox 14"/>
          <p:cNvSpPr txBox="1"/>
          <p:nvPr/>
        </p:nvSpPr>
        <p:spPr>
          <a:xfrm>
            <a:off x="5562600" y="5638800"/>
            <a:ext cx="2057400" cy="369332"/>
          </a:xfrm>
          <a:prstGeom prst="rect">
            <a:avLst/>
          </a:prstGeom>
          <a:noFill/>
        </p:spPr>
        <p:txBody>
          <a:bodyPr wrap="square" rtlCol="0">
            <a:spAutoFit/>
          </a:bodyPr>
          <a:lstStyle/>
          <a:p>
            <a:pPr algn="ctr"/>
            <a:r>
              <a:rPr lang="en-US" dirty="0">
                <a:latin typeface="Arial Black" pitchFamily="34" charset="0"/>
              </a:rPr>
              <a:t>In Packaging</a:t>
            </a:r>
          </a:p>
        </p:txBody>
      </p:sp>
      <p:sp>
        <p:nvSpPr>
          <p:cNvPr id="2" name="AutoShape 2" descr="IMG_0164.PNG"/>
          <p:cNvSpPr>
            <a:spLocks noChangeAspect="1" noChangeArrowheads="1"/>
          </p:cNvSpPr>
          <p:nvPr/>
        </p:nvSpPr>
        <p:spPr bwMode="auto">
          <a:xfrm>
            <a:off x="3505200" y="1353008"/>
            <a:ext cx="1635121" cy="163512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IMG_0164.PNG"/>
          <p:cNvSpPr>
            <a:spLocks noChangeAspect="1" noChangeArrowheads="1"/>
          </p:cNvSpPr>
          <p:nvPr/>
        </p:nvSpPr>
        <p:spPr bwMode="auto">
          <a:xfrm>
            <a:off x="-774700" y="-942061"/>
            <a:ext cx="1635121" cy="163512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G_0164.PN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2"/>
          <a:stretch>
            <a:fillRect/>
          </a:stretch>
        </p:blipFill>
        <p:spPr>
          <a:xfrm rot="16200000">
            <a:off x="3726787" y="825083"/>
            <a:ext cx="1559283" cy="277205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617125"/>
            <a:ext cx="3467100" cy="193749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6534" y="1409700"/>
            <a:ext cx="2170929" cy="1628197"/>
          </a:xfrm>
          <a:prstGeom prst="rect">
            <a:avLst/>
          </a:prstGeom>
        </p:spPr>
      </p:pic>
      <p:pic>
        <p:nvPicPr>
          <p:cNvPr id="12" name="Picture 11"/>
          <p:cNvPicPr>
            <a:picLocks noChangeAspect="1"/>
          </p:cNvPicPr>
          <p:nvPr/>
        </p:nvPicPr>
        <p:blipFill>
          <a:blip r:embed="rId5"/>
          <a:stretch>
            <a:fillRect/>
          </a:stretch>
        </p:blipFill>
        <p:spPr>
          <a:xfrm>
            <a:off x="5562600" y="3470449"/>
            <a:ext cx="2340429" cy="2160673"/>
          </a:xfrm>
          <a:prstGeom prst="rect">
            <a:avLst/>
          </a:prstGeom>
        </p:spPr>
      </p:pic>
      <p:pic>
        <p:nvPicPr>
          <p:cNvPr id="21" name="Picture 20" descr="A picture containing text, trash&#10;&#10;Description automatically generated">
            <a:extLst>
              <a:ext uri="{FF2B5EF4-FFF2-40B4-BE49-F238E27FC236}">
                <a16:creationId xmlns:a16="http://schemas.microsoft.com/office/drawing/2014/main" id="{5D100775-2E78-A74C-B64C-9772232898AE}"/>
              </a:ext>
            </a:extLst>
          </p:cNvPr>
          <p:cNvPicPr>
            <a:picLocks noChangeAspect="1"/>
          </p:cNvPicPr>
          <p:nvPr/>
        </p:nvPicPr>
        <p:blipFill>
          <a:blip r:embed="rId6"/>
          <a:stretch>
            <a:fillRect/>
          </a:stretch>
        </p:blipFill>
        <p:spPr>
          <a:xfrm>
            <a:off x="555056" y="1148764"/>
            <a:ext cx="2222500" cy="1867517"/>
          </a:xfrm>
          <a:prstGeom prst="rect">
            <a:avLst/>
          </a:prstGeom>
        </p:spPr>
      </p:pic>
    </p:spTree>
    <p:extLst>
      <p:ext uri="{BB962C8B-B14F-4D97-AF65-F5344CB8AC3E}">
        <p14:creationId xmlns:p14="http://schemas.microsoft.com/office/powerpoint/2010/main" val="3903841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s://encrypted-tbn0.gstatic.com/images?q=tbn:ANd9GcTzl1kqBbzwGy8aRpqhr3BzR8Qv__OWhly6sXwjIp1oCW5RLK7c"/>
          <p:cNvPicPr>
            <a:picLocks noChangeAspect="1" noChangeArrowheads="1"/>
          </p:cNvPicPr>
          <p:nvPr/>
        </p:nvPicPr>
        <p:blipFill>
          <a:blip r:embed="rId2" cstate="print"/>
          <a:srcRect/>
          <a:stretch>
            <a:fillRect/>
          </a:stretch>
        </p:blipFill>
        <p:spPr bwMode="auto">
          <a:xfrm>
            <a:off x="750952" y="1138544"/>
            <a:ext cx="2062843" cy="1788939"/>
          </a:xfrm>
          <a:prstGeom prst="rect">
            <a:avLst/>
          </a:prstGeom>
          <a:noFill/>
        </p:spPr>
      </p:pic>
      <p:pic>
        <p:nvPicPr>
          <p:cNvPr id="24580" name="Picture 4" descr="http://www.batchcompany.com/images/biro22.jpg"/>
          <p:cNvPicPr>
            <a:picLocks noChangeAspect="1" noChangeArrowheads="1"/>
          </p:cNvPicPr>
          <p:nvPr/>
        </p:nvPicPr>
        <p:blipFill>
          <a:blip r:embed="rId3" cstate="print"/>
          <a:srcRect/>
          <a:stretch>
            <a:fillRect/>
          </a:stretch>
        </p:blipFill>
        <p:spPr bwMode="auto">
          <a:xfrm>
            <a:off x="152400" y="3581400"/>
            <a:ext cx="1195388" cy="1905000"/>
          </a:xfrm>
          <a:prstGeom prst="rect">
            <a:avLst/>
          </a:prstGeom>
          <a:noFill/>
        </p:spPr>
      </p:pic>
      <p:pic>
        <p:nvPicPr>
          <p:cNvPr id="24582" name="Picture 6" descr="http://media.toolking.com/catalog/product/cache/1/image/800x600/9df78eab33525d08d6e5fb8d27136e95/B/u/Buffalo_Tools_MPKS10_10_PC_Meat_Processing_Knife_Set.jpg"/>
          <p:cNvPicPr>
            <a:picLocks noChangeAspect="1" noChangeArrowheads="1"/>
          </p:cNvPicPr>
          <p:nvPr/>
        </p:nvPicPr>
        <p:blipFill>
          <a:blip r:embed="rId4" cstate="print"/>
          <a:srcRect/>
          <a:stretch>
            <a:fillRect/>
          </a:stretch>
        </p:blipFill>
        <p:spPr bwMode="auto">
          <a:xfrm>
            <a:off x="1371600" y="4495800"/>
            <a:ext cx="2209800" cy="1657350"/>
          </a:xfrm>
          <a:prstGeom prst="rect">
            <a:avLst/>
          </a:prstGeom>
          <a:noFill/>
        </p:spPr>
      </p:pic>
      <p:pic>
        <p:nvPicPr>
          <p:cNvPr id="6" name="Picture 5"/>
          <p:cNvPicPr/>
          <p:nvPr/>
        </p:nvPicPr>
        <p:blipFill>
          <a:blip r:embed="rId5" cstate="print"/>
          <a:srcRect/>
          <a:stretch>
            <a:fillRect/>
          </a:stretch>
        </p:blipFill>
        <p:spPr bwMode="auto">
          <a:xfrm>
            <a:off x="0" y="6324599"/>
            <a:ext cx="9144000" cy="533401"/>
          </a:xfrm>
          <a:prstGeom prst="rect">
            <a:avLst/>
          </a:prstGeom>
          <a:noFill/>
          <a:ln w="9525">
            <a:noFill/>
            <a:miter lim="800000"/>
            <a:headEnd/>
            <a:tailEnd/>
          </a:ln>
        </p:spPr>
      </p:pic>
      <p:pic>
        <p:nvPicPr>
          <p:cNvPr id="24590" name="Picture 14" descr="C:\Users\Gary Chatham\Documents\Plasma Technologies\Consortium\Meat processing\raw-meat.jpg"/>
          <p:cNvPicPr>
            <a:picLocks noChangeAspect="1" noChangeArrowheads="1"/>
          </p:cNvPicPr>
          <p:nvPr/>
        </p:nvPicPr>
        <p:blipFill>
          <a:blip r:embed="rId6" cstate="print"/>
          <a:srcRect/>
          <a:stretch>
            <a:fillRect/>
          </a:stretch>
        </p:blipFill>
        <p:spPr bwMode="auto">
          <a:xfrm>
            <a:off x="1066799" y="2895600"/>
            <a:ext cx="2143125" cy="1371600"/>
          </a:xfrm>
          <a:prstGeom prst="rect">
            <a:avLst/>
          </a:prstGeom>
          <a:noFill/>
        </p:spPr>
      </p:pic>
      <p:sp>
        <p:nvSpPr>
          <p:cNvPr id="12" name="Rectangle 11"/>
          <p:cNvSpPr/>
          <p:nvPr/>
        </p:nvSpPr>
        <p:spPr>
          <a:xfrm>
            <a:off x="304800" y="228600"/>
            <a:ext cx="8382000" cy="6096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Box 12"/>
          <p:cNvSpPr txBox="1"/>
          <p:nvPr/>
        </p:nvSpPr>
        <p:spPr>
          <a:xfrm>
            <a:off x="457200" y="381000"/>
            <a:ext cx="8229600" cy="369332"/>
          </a:xfrm>
          <a:prstGeom prst="rect">
            <a:avLst/>
          </a:prstGeom>
          <a:noFill/>
        </p:spPr>
        <p:txBody>
          <a:bodyPr wrap="square" rtlCol="0">
            <a:spAutoFit/>
          </a:bodyPr>
          <a:lstStyle/>
          <a:p>
            <a:pPr algn="ctr"/>
            <a:r>
              <a:rPr lang="en-US" dirty="0">
                <a:solidFill>
                  <a:schemeClr val="bg1"/>
                </a:solidFill>
                <a:latin typeface="Arial Black" pitchFamily="34" charset="0"/>
              </a:rPr>
              <a:t>In-Store Intervention Opportunities</a:t>
            </a:r>
          </a:p>
        </p:txBody>
      </p:sp>
      <p:pic>
        <p:nvPicPr>
          <p:cNvPr id="24596" name="Picture 20" descr="http://www.heb.com/static/images/fresh-fruit-tray-r-321X321.jpg"/>
          <p:cNvPicPr>
            <a:picLocks noChangeAspect="1" noChangeArrowheads="1"/>
          </p:cNvPicPr>
          <p:nvPr/>
        </p:nvPicPr>
        <p:blipFill>
          <a:blip r:embed="rId7" cstate="print"/>
          <a:srcRect/>
          <a:stretch>
            <a:fillRect/>
          </a:stretch>
        </p:blipFill>
        <p:spPr bwMode="auto">
          <a:xfrm>
            <a:off x="5867400" y="2895600"/>
            <a:ext cx="2335306" cy="2743200"/>
          </a:xfrm>
          <a:prstGeom prst="rect">
            <a:avLst/>
          </a:prstGeom>
          <a:noFill/>
        </p:spPr>
      </p:pic>
      <p:sp>
        <p:nvSpPr>
          <p:cNvPr id="4" name="TextBox 3"/>
          <p:cNvSpPr txBox="1"/>
          <p:nvPr/>
        </p:nvSpPr>
        <p:spPr>
          <a:xfrm>
            <a:off x="5739653" y="932666"/>
            <a:ext cx="2590800" cy="369332"/>
          </a:xfrm>
          <a:prstGeom prst="rect">
            <a:avLst/>
          </a:prstGeom>
          <a:noFill/>
        </p:spPr>
        <p:txBody>
          <a:bodyPr wrap="square" rtlCol="0">
            <a:spAutoFit/>
          </a:bodyPr>
          <a:lstStyle/>
          <a:p>
            <a:r>
              <a:rPr lang="en-US" dirty="0"/>
              <a:t>  Disinfecting as it melts </a:t>
            </a:r>
          </a:p>
        </p:txBody>
      </p:sp>
      <p:sp>
        <p:nvSpPr>
          <p:cNvPr id="5" name="TextBox 4"/>
          <p:cNvSpPr txBox="1"/>
          <p:nvPr/>
        </p:nvSpPr>
        <p:spPr>
          <a:xfrm>
            <a:off x="3390900" y="2981325"/>
            <a:ext cx="2209800" cy="646331"/>
          </a:xfrm>
          <a:prstGeom prst="rect">
            <a:avLst/>
          </a:prstGeom>
          <a:noFill/>
        </p:spPr>
        <p:txBody>
          <a:bodyPr wrap="square" rtlCol="0">
            <a:spAutoFit/>
          </a:bodyPr>
          <a:lstStyle/>
          <a:p>
            <a:r>
              <a:rPr lang="en-US" dirty="0"/>
              <a:t>Fruits and veggies picture</a:t>
            </a:r>
          </a:p>
        </p:txBody>
      </p:sp>
      <p:pic>
        <p:nvPicPr>
          <p:cNvPr id="2" name="Picture 1"/>
          <p:cNvPicPr>
            <a:picLocks noChangeAspect="1"/>
          </p:cNvPicPr>
          <p:nvPr/>
        </p:nvPicPr>
        <p:blipFill>
          <a:blip r:embed="rId8"/>
          <a:stretch>
            <a:fillRect/>
          </a:stretch>
        </p:blipFill>
        <p:spPr>
          <a:xfrm rot="16200000">
            <a:off x="6272212" y="766763"/>
            <a:ext cx="1285875" cy="2286000"/>
          </a:xfrm>
          <a:prstGeom prst="rect">
            <a:avLst/>
          </a:prstGeom>
        </p:spPr>
      </p:pic>
      <p:pic>
        <p:nvPicPr>
          <p:cNvPr id="7" name="Picture 6"/>
          <p:cNvPicPr>
            <a:picLocks noChangeAspect="1"/>
          </p:cNvPicPr>
          <p:nvPr/>
        </p:nvPicPr>
        <p:blipFill>
          <a:blip r:embed="rId9"/>
          <a:stretch>
            <a:fillRect/>
          </a:stretch>
        </p:blipFill>
        <p:spPr>
          <a:xfrm>
            <a:off x="3290045" y="2807731"/>
            <a:ext cx="2184795" cy="1960212"/>
          </a:xfrm>
          <a:prstGeom prst="rect">
            <a:avLst/>
          </a:prstGeom>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90045" y="1061619"/>
            <a:ext cx="1943805" cy="1669912"/>
          </a:xfrm>
          <a:prstGeom prst="rect">
            <a:avLst/>
          </a:prstGeom>
        </p:spPr>
      </p:pic>
      <p:pic>
        <p:nvPicPr>
          <p:cNvPr id="9" name="Picture 8"/>
          <p:cNvPicPr>
            <a:picLocks noChangeAspect="1"/>
          </p:cNvPicPr>
          <p:nvPr/>
        </p:nvPicPr>
        <p:blipFill>
          <a:blip r:embed="rId11"/>
          <a:stretch>
            <a:fillRect/>
          </a:stretch>
        </p:blipFill>
        <p:spPr>
          <a:xfrm>
            <a:off x="0" y="6334125"/>
            <a:ext cx="9143999" cy="523875"/>
          </a:xfrm>
          <a:prstGeom prst="rect">
            <a:avLst/>
          </a:prstGeom>
        </p:spPr>
      </p:pic>
      <p:pic>
        <p:nvPicPr>
          <p:cNvPr id="10" name="Picture 9" descr="Icon&#10;&#10;Description automatically generated">
            <a:extLst>
              <a:ext uri="{FF2B5EF4-FFF2-40B4-BE49-F238E27FC236}">
                <a16:creationId xmlns:a16="http://schemas.microsoft.com/office/drawing/2014/main" id="{B5663663-B7B8-0E45-A7B9-49D98C943F3D}"/>
              </a:ext>
            </a:extLst>
          </p:cNvPr>
          <p:cNvPicPr>
            <a:picLocks noChangeAspect="1"/>
          </p:cNvPicPr>
          <p:nvPr/>
        </p:nvPicPr>
        <p:blipFill>
          <a:blip r:embed="rId12"/>
          <a:stretch>
            <a:fillRect/>
          </a:stretch>
        </p:blipFill>
        <p:spPr>
          <a:xfrm>
            <a:off x="3605212" y="4949374"/>
            <a:ext cx="2286002" cy="1045197"/>
          </a:xfrm>
          <a:prstGeom prst="rect">
            <a:avLst/>
          </a:prstGeom>
        </p:spPr>
      </p:pic>
    </p:spTree>
    <p:extLst>
      <p:ext uri="{BB962C8B-B14F-4D97-AF65-F5344CB8AC3E}">
        <p14:creationId xmlns:p14="http://schemas.microsoft.com/office/powerpoint/2010/main" val="37134506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10443</TotalTime>
  <Words>914</Words>
  <Application>Microsoft Macintosh PowerPoint</Application>
  <PresentationFormat>On-screen Show (4:3)</PresentationFormat>
  <Paragraphs>160</Paragraphs>
  <Slides>15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Arial Black</vt:lpstr>
      <vt:lpstr>Arial Narrow</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JENCHEM,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JC 9450 ROS</dc:title>
  <dc:creator>Office 2004 Test Drive User</dc:creator>
  <cp:lastModifiedBy>Z T</cp:lastModifiedBy>
  <cp:revision>84</cp:revision>
  <cp:lastPrinted>2015-05-02T16:58:43Z</cp:lastPrinted>
  <dcterms:created xsi:type="dcterms:W3CDTF">2015-04-01T03:08:50Z</dcterms:created>
  <dcterms:modified xsi:type="dcterms:W3CDTF">2021-09-21T22:21:30Z</dcterms:modified>
</cp:coreProperties>
</file>