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5" r:id="rId7"/>
    <p:sldId id="299" r:id="rId8"/>
    <p:sldId id="264" r:id="rId9"/>
    <p:sldId id="298" r:id="rId10"/>
    <p:sldId id="346" r:id="rId11"/>
    <p:sldId id="262" r:id="rId12"/>
    <p:sldId id="261" r:id="rId13"/>
    <p:sldId id="273" r:id="rId14"/>
    <p:sldId id="276"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B2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5"/>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81A89-8C92-4D47-BF66-C28B770BB2FA}" type="datetimeFigureOut">
              <a:rPr lang="en-US" smtClean="0"/>
              <a:t>4/5/22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020B9-4901-6644-BC2E-1F6E34C7A14D}" type="slidenum">
              <a:rPr lang="en-US" smtClean="0"/>
              <a:t>‹#›</a:t>
            </a:fld>
            <a:endParaRPr lang="en-US"/>
          </a:p>
        </p:txBody>
      </p:sp>
    </p:spTree>
    <p:extLst>
      <p:ext uri="{BB962C8B-B14F-4D97-AF65-F5344CB8AC3E}">
        <p14:creationId xmlns:p14="http://schemas.microsoft.com/office/powerpoint/2010/main" val="399993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inviting me to this gathering.  My name is Charles Jennings. I am the president and general manager of Jenfitch, Inc.  Today, I want to introduce you to a new oxidizing technology-mineral oxychloride</a:t>
            </a:r>
          </a:p>
        </p:txBody>
      </p:sp>
      <p:sp>
        <p:nvSpPr>
          <p:cNvPr id="4" name="Slide Number Placeholder 3"/>
          <p:cNvSpPr>
            <a:spLocks noGrp="1"/>
          </p:cNvSpPr>
          <p:nvPr>
            <p:ph type="sldNum" sz="quarter" idx="5"/>
          </p:nvPr>
        </p:nvSpPr>
        <p:spPr/>
        <p:txBody>
          <a:bodyPr/>
          <a:lstStyle/>
          <a:p>
            <a:fld id="{EC0020B9-4901-6644-BC2E-1F6E34C7A14D}" type="slidenum">
              <a:rPr lang="en-US" smtClean="0"/>
              <a:t>1</a:t>
            </a:fld>
            <a:endParaRPr lang="en-US"/>
          </a:p>
        </p:txBody>
      </p:sp>
    </p:spTree>
    <p:extLst>
      <p:ext uri="{BB962C8B-B14F-4D97-AF65-F5344CB8AC3E}">
        <p14:creationId xmlns:p14="http://schemas.microsoft.com/office/powerpoint/2010/main" val="1255089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020B9-4901-6644-BC2E-1F6E34C7A14D}" type="slidenum">
              <a:rPr lang="en-US" smtClean="0"/>
              <a:t>10</a:t>
            </a:fld>
            <a:endParaRPr lang="en-US"/>
          </a:p>
        </p:txBody>
      </p:sp>
    </p:spTree>
    <p:extLst>
      <p:ext uri="{BB962C8B-B14F-4D97-AF65-F5344CB8AC3E}">
        <p14:creationId xmlns:p14="http://schemas.microsoft.com/office/powerpoint/2010/main" val="231458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JC 9450 is a corrosive liquid that handles like sodium hypochlorite.  It has a six-month shelf life.  Installation for plant use is simple- a metering pump and a container</a:t>
            </a:r>
          </a:p>
        </p:txBody>
      </p:sp>
      <p:sp>
        <p:nvSpPr>
          <p:cNvPr id="4" name="Slide Number Placeholder 3"/>
          <p:cNvSpPr>
            <a:spLocks noGrp="1"/>
          </p:cNvSpPr>
          <p:nvPr>
            <p:ph type="sldNum" sz="quarter" idx="5"/>
          </p:nvPr>
        </p:nvSpPr>
        <p:spPr/>
        <p:txBody>
          <a:bodyPr/>
          <a:lstStyle/>
          <a:p>
            <a:fld id="{EC0020B9-4901-6644-BC2E-1F6E34C7A14D}" type="slidenum">
              <a:rPr lang="en-US" smtClean="0"/>
              <a:t>11</a:t>
            </a:fld>
            <a:endParaRPr lang="en-US"/>
          </a:p>
        </p:txBody>
      </p:sp>
    </p:spTree>
    <p:extLst>
      <p:ext uri="{BB962C8B-B14F-4D97-AF65-F5344CB8AC3E}">
        <p14:creationId xmlns:p14="http://schemas.microsoft.com/office/powerpoint/2010/main" val="3001927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I want to mention that we are approved in USA with NSF, EPA and USDA Organic.  I have included a list of various applications for our technology that we have explored so far.</a:t>
            </a:r>
          </a:p>
        </p:txBody>
      </p:sp>
      <p:sp>
        <p:nvSpPr>
          <p:cNvPr id="4" name="Slide Number Placeholder 3"/>
          <p:cNvSpPr>
            <a:spLocks noGrp="1"/>
          </p:cNvSpPr>
          <p:nvPr>
            <p:ph type="sldNum" sz="quarter" idx="5"/>
          </p:nvPr>
        </p:nvSpPr>
        <p:spPr/>
        <p:txBody>
          <a:bodyPr/>
          <a:lstStyle/>
          <a:p>
            <a:fld id="{EC0020B9-4901-6644-BC2E-1F6E34C7A14D}" type="slidenum">
              <a:rPr lang="en-US" smtClean="0"/>
              <a:t>12</a:t>
            </a:fld>
            <a:endParaRPr lang="en-US"/>
          </a:p>
        </p:txBody>
      </p:sp>
    </p:spTree>
    <p:extLst>
      <p:ext uri="{BB962C8B-B14F-4D97-AF65-F5344CB8AC3E}">
        <p14:creationId xmlns:p14="http://schemas.microsoft.com/office/powerpoint/2010/main" val="134913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purpose of my presentation was to seek the opportunity to develop more proof-of-concepts around this technology in the potable and wastewater industry.  Our main focus has been in North America.  Everyday I am getting inquiries from all over the world about this technology.  Want to start developing relationships in other countries.</a:t>
            </a:r>
          </a:p>
        </p:txBody>
      </p:sp>
      <p:sp>
        <p:nvSpPr>
          <p:cNvPr id="4" name="Slide Number Placeholder 3"/>
          <p:cNvSpPr>
            <a:spLocks noGrp="1"/>
          </p:cNvSpPr>
          <p:nvPr>
            <p:ph type="sldNum" sz="quarter" idx="10"/>
          </p:nvPr>
        </p:nvSpPr>
        <p:spPr/>
        <p:txBody>
          <a:bodyPr/>
          <a:lstStyle/>
          <a:p>
            <a:fld id="{7F63BBD7-D5FB-5F4B-A2F3-59AD38274F7C}" type="slidenum">
              <a:rPr lang="en-US" smtClean="0"/>
              <a:t>13</a:t>
            </a:fld>
            <a:endParaRPr lang="en-US"/>
          </a:p>
        </p:txBody>
      </p:sp>
    </p:spTree>
    <p:extLst>
      <p:ext uri="{BB962C8B-B14F-4D97-AF65-F5344CB8AC3E}">
        <p14:creationId xmlns:p14="http://schemas.microsoft.com/office/powerpoint/2010/main" val="70006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at Jenfitch, believe in the importance of continuing to develop our understanding of this technology.  With your help, we can increase the wealth of knowledge through pilot studies and field testing.  Next slide</a:t>
            </a:r>
          </a:p>
        </p:txBody>
      </p:sp>
      <p:sp>
        <p:nvSpPr>
          <p:cNvPr id="4" name="Slide Number Placeholder 3"/>
          <p:cNvSpPr>
            <a:spLocks noGrp="1"/>
          </p:cNvSpPr>
          <p:nvPr>
            <p:ph type="sldNum" sz="quarter" idx="5"/>
          </p:nvPr>
        </p:nvSpPr>
        <p:spPr/>
        <p:txBody>
          <a:bodyPr/>
          <a:lstStyle/>
          <a:p>
            <a:fld id="{EC0020B9-4901-6644-BC2E-1F6E34C7A14D}" type="slidenum">
              <a:rPr lang="en-US" smtClean="0"/>
              <a:t>14</a:t>
            </a:fld>
            <a:endParaRPr lang="en-US"/>
          </a:p>
        </p:txBody>
      </p:sp>
    </p:spTree>
    <p:extLst>
      <p:ext uri="{BB962C8B-B14F-4D97-AF65-F5344CB8AC3E}">
        <p14:creationId xmlns:p14="http://schemas.microsoft.com/office/powerpoint/2010/main" val="407402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goal is to help bring about an ever-advancing civilization. By providing safe drinking water. We are helping humankind.  Thank you for your support</a:t>
            </a:r>
          </a:p>
        </p:txBody>
      </p:sp>
      <p:sp>
        <p:nvSpPr>
          <p:cNvPr id="4" name="Slide Number Placeholder 3"/>
          <p:cNvSpPr>
            <a:spLocks noGrp="1"/>
          </p:cNvSpPr>
          <p:nvPr>
            <p:ph type="sldNum" sz="quarter" idx="5"/>
          </p:nvPr>
        </p:nvSpPr>
        <p:spPr/>
        <p:txBody>
          <a:bodyPr/>
          <a:lstStyle/>
          <a:p>
            <a:fld id="{EC0020B9-4901-6644-BC2E-1F6E34C7A14D}" type="slidenum">
              <a:rPr lang="en-US" smtClean="0"/>
              <a:t>15</a:t>
            </a:fld>
            <a:endParaRPr lang="en-US"/>
          </a:p>
        </p:txBody>
      </p:sp>
    </p:spTree>
    <p:extLst>
      <p:ext uri="{BB962C8B-B14F-4D97-AF65-F5344CB8AC3E}">
        <p14:creationId xmlns:p14="http://schemas.microsoft.com/office/powerpoint/2010/main" val="367426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I begin to review this new technology that originated in Norway during the 1920’s as part of their research in nuclear energy,  I want to share something about our company. We were formed in 2008.  As I mentioned early, mineral oxychloride had its beginning in the 1900’s.  The instruments require to analyze is technology was not was not commercially available until the early 60’s. We acquired the rights and began to commercialize it in 2013. Next slide</a:t>
            </a:r>
          </a:p>
        </p:txBody>
      </p:sp>
      <p:sp>
        <p:nvSpPr>
          <p:cNvPr id="4" name="Slide Number Placeholder 3"/>
          <p:cNvSpPr>
            <a:spLocks noGrp="1"/>
          </p:cNvSpPr>
          <p:nvPr>
            <p:ph type="sldNum" sz="quarter" idx="5"/>
          </p:nvPr>
        </p:nvSpPr>
        <p:spPr/>
        <p:txBody>
          <a:bodyPr/>
          <a:lstStyle/>
          <a:p>
            <a:fld id="{EC0020B9-4901-6644-BC2E-1F6E34C7A14D}" type="slidenum">
              <a:rPr lang="en-US" smtClean="0"/>
              <a:t>2</a:t>
            </a:fld>
            <a:endParaRPr lang="en-US"/>
          </a:p>
        </p:txBody>
      </p:sp>
    </p:spTree>
    <p:extLst>
      <p:ext uri="{BB962C8B-B14F-4D97-AF65-F5344CB8AC3E}">
        <p14:creationId xmlns:p14="http://schemas.microsoft.com/office/powerpoint/2010/main" val="280221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JC 9450 is a new oxidant that generates reactive oxygen species (ROS).  In the past several years we have received NSF Standard 60, EPA and Organic certification.  In the center of this chart, we demonstrates through ROS, the concept that energy is neither create nor destroy but changes forms-quantum physic.  Now the formula below is how we make our mineral oxychloride.</a:t>
            </a:r>
          </a:p>
        </p:txBody>
      </p:sp>
      <p:sp>
        <p:nvSpPr>
          <p:cNvPr id="4" name="Slide Number Placeholder 3"/>
          <p:cNvSpPr>
            <a:spLocks noGrp="1"/>
          </p:cNvSpPr>
          <p:nvPr>
            <p:ph type="sldNum" sz="quarter" idx="5"/>
          </p:nvPr>
        </p:nvSpPr>
        <p:spPr/>
        <p:txBody>
          <a:bodyPr/>
          <a:lstStyle/>
          <a:p>
            <a:fld id="{EC0020B9-4901-6644-BC2E-1F6E34C7A14D}" type="slidenum">
              <a:rPr lang="en-US" smtClean="0"/>
              <a:t>3</a:t>
            </a:fld>
            <a:endParaRPr lang="en-US"/>
          </a:p>
        </p:txBody>
      </p:sp>
    </p:spTree>
    <p:extLst>
      <p:ext uri="{BB962C8B-B14F-4D97-AF65-F5344CB8AC3E}">
        <p14:creationId xmlns:p14="http://schemas.microsoft.com/office/powerpoint/2010/main" val="138174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t>So, why are we here talking to you about mineral oxychloride? There are two concerns that water professionals are looking at currently : 1) water quality and 2)monitoring corrosion.  The answer maybe with ORP and LI.  So what is so important about oxidation and what is an electronic footprint?  Next slide</a:t>
            </a:r>
          </a:p>
        </p:txBody>
      </p:sp>
      <p:sp>
        <p:nvSpPr>
          <p:cNvPr id="4" name="Slide Number Placeholder 3"/>
          <p:cNvSpPr>
            <a:spLocks noGrp="1"/>
          </p:cNvSpPr>
          <p:nvPr>
            <p:ph type="sldNum" sz="quarter" idx="5"/>
          </p:nvPr>
        </p:nvSpPr>
        <p:spPr/>
        <p:txBody>
          <a:bodyPr/>
          <a:lstStyle/>
          <a:p>
            <a:fld id="{EC0020B9-4901-6644-BC2E-1F6E34C7A14D}" type="slidenum">
              <a:rPr lang="en-US" smtClean="0"/>
              <a:t>4</a:t>
            </a:fld>
            <a:endParaRPr lang="en-US"/>
          </a:p>
        </p:txBody>
      </p:sp>
    </p:spTree>
    <p:extLst>
      <p:ext uri="{BB962C8B-B14F-4D97-AF65-F5344CB8AC3E}">
        <p14:creationId xmlns:p14="http://schemas.microsoft.com/office/powerpoint/2010/main" val="326660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Electronic footprint!!  As scientist and stakeholders, we are always looking to improve the following: 1) lower cost, 2) improved results and 3) better ways of doing our jobs.  Every oxidant has an electrochemical potential Ev.  The higher the better.  Which one are you using?  Next slide</a:t>
            </a:r>
          </a:p>
        </p:txBody>
      </p:sp>
      <p:sp>
        <p:nvSpPr>
          <p:cNvPr id="4" name="Slide Number Placeholder 3"/>
          <p:cNvSpPr>
            <a:spLocks noGrp="1"/>
          </p:cNvSpPr>
          <p:nvPr>
            <p:ph type="sldNum" sz="quarter" idx="5"/>
          </p:nvPr>
        </p:nvSpPr>
        <p:spPr/>
        <p:txBody>
          <a:bodyPr/>
          <a:lstStyle/>
          <a:p>
            <a:fld id="{EC0020B9-4901-6644-BC2E-1F6E34C7A14D}" type="slidenum">
              <a:rPr lang="en-US" smtClean="0"/>
              <a:t>5</a:t>
            </a:fld>
            <a:endParaRPr lang="en-US"/>
          </a:p>
        </p:txBody>
      </p:sp>
    </p:spTree>
    <p:extLst>
      <p:ext uri="{BB962C8B-B14F-4D97-AF65-F5344CB8AC3E}">
        <p14:creationId xmlns:p14="http://schemas.microsoft.com/office/powerpoint/2010/main" val="350649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of using an ORP meter to control oxidation and regulate your disinfectant.  Is Ozone the most powerful disinfectant in the market? Next slide</a:t>
            </a:r>
          </a:p>
        </p:txBody>
      </p:sp>
      <p:sp>
        <p:nvSpPr>
          <p:cNvPr id="4" name="Slide Number Placeholder 3"/>
          <p:cNvSpPr>
            <a:spLocks noGrp="1"/>
          </p:cNvSpPr>
          <p:nvPr>
            <p:ph type="sldNum" sz="quarter" idx="5"/>
          </p:nvPr>
        </p:nvSpPr>
        <p:spPr/>
        <p:txBody>
          <a:bodyPr/>
          <a:lstStyle/>
          <a:p>
            <a:fld id="{EC0020B9-4901-6644-BC2E-1F6E34C7A14D}" type="slidenum">
              <a:rPr lang="en-US" smtClean="0"/>
              <a:t>6</a:t>
            </a:fld>
            <a:endParaRPr lang="en-US"/>
          </a:p>
        </p:txBody>
      </p:sp>
    </p:spTree>
    <p:extLst>
      <p:ext uri="{BB962C8B-B14F-4D97-AF65-F5344CB8AC3E}">
        <p14:creationId xmlns:p14="http://schemas.microsoft.com/office/powerpoint/2010/main" val="332135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know, Ozone is oxygen and energy!!  But what happens with it when it breaks down?  Let’s look at JC 9450’s reaction when added to water.  The same results as ozone but  a higher Ev</a:t>
            </a:r>
          </a:p>
        </p:txBody>
      </p:sp>
      <p:sp>
        <p:nvSpPr>
          <p:cNvPr id="4" name="Slide Number Placeholder 3"/>
          <p:cNvSpPr>
            <a:spLocks noGrp="1"/>
          </p:cNvSpPr>
          <p:nvPr>
            <p:ph type="sldNum" sz="quarter" idx="5"/>
          </p:nvPr>
        </p:nvSpPr>
        <p:spPr/>
        <p:txBody>
          <a:bodyPr/>
          <a:lstStyle/>
          <a:p>
            <a:fld id="{EC0020B9-4901-6644-BC2E-1F6E34C7A14D}" type="slidenum">
              <a:rPr lang="en-US" smtClean="0"/>
              <a:t>7</a:t>
            </a:fld>
            <a:endParaRPr lang="en-US"/>
          </a:p>
        </p:txBody>
      </p:sp>
    </p:spTree>
    <p:extLst>
      <p:ext uri="{BB962C8B-B14F-4D97-AF65-F5344CB8AC3E}">
        <p14:creationId xmlns:p14="http://schemas.microsoft.com/office/powerpoint/2010/main" val="148652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chart I want to talk about the difference between chlorine and JC 9450.   For chlorine to be effective it needs time (t) and concentration (c) or CT .  This chart show a 4-log reduction at varying pH in distilled water with an </a:t>
            </a:r>
            <a:r>
              <a:rPr lang="en-US" err="1"/>
              <a:t>e.coli</a:t>
            </a:r>
            <a:r>
              <a:rPr lang="en-US"/>
              <a:t> (gram-negative bacilli) culture and chlorine vs chlorine dioxide.  Next slide</a:t>
            </a:r>
          </a:p>
        </p:txBody>
      </p:sp>
      <p:sp>
        <p:nvSpPr>
          <p:cNvPr id="4" name="Slide Number Placeholder 3"/>
          <p:cNvSpPr>
            <a:spLocks noGrp="1"/>
          </p:cNvSpPr>
          <p:nvPr>
            <p:ph type="sldNum" sz="quarter" idx="5"/>
          </p:nvPr>
        </p:nvSpPr>
        <p:spPr/>
        <p:txBody>
          <a:bodyPr/>
          <a:lstStyle/>
          <a:p>
            <a:fld id="{EC0020B9-4901-6644-BC2E-1F6E34C7A14D}" type="slidenum">
              <a:rPr lang="en-US" smtClean="0"/>
              <a:t>8</a:t>
            </a:fld>
            <a:endParaRPr lang="en-US"/>
          </a:p>
        </p:txBody>
      </p:sp>
    </p:spTree>
    <p:extLst>
      <p:ext uri="{BB962C8B-B14F-4D97-AF65-F5344CB8AC3E}">
        <p14:creationId xmlns:p14="http://schemas.microsoft.com/office/powerpoint/2010/main" val="213096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started feeding JC 9450 at 10 mg/l in front of the flash mixer.  We were able to turn the ozone generator down to 40% and maintain 0.2 mg/l to 0.3 mg/l.  Big energy saver!! We saw a reduction in chlorine usage .</a:t>
            </a:r>
          </a:p>
        </p:txBody>
      </p:sp>
      <p:sp>
        <p:nvSpPr>
          <p:cNvPr id="4" name="Slide Number Placeholder 3"/>
          <p:cNvSpPr>
            <a:spLocks noGrp="1"/>
          </p:cNvSpPr>
          <p:nvPr>
            <p:ph type="sldNum" sz="quarter" idx="5"/>
          </p:nvPr>
        </p:nvSpPr>
        <p:spPr/>
        <p:txBody>
          <a:bodyPr/>
          <a:lstStyle/>
          <a:p>
            <a:fld id="{EC0020B9-4901-6644-BC2E-1F6E34C7A14D}" type="slidenum">
              <a:rPr lang="en-US" smtClean="0"/>
              <a:t>9</a:t>
            </a:fld>
            <a:endParaRPr lang="en-US"/>
          </a:p>
        </p:txBody>
      </p:sp>
    </p:spTree>
    <p:extLst>
      <p:ext uri="{BB962C8B-B14F-4D97-AF65-F5344CB8AC3E}">
        <p14:creationId xmlns:p14="http://schemas.microsoft.com/office/powerpoint/2010/main" val="164408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D038-2445-3D42-AFD3-934383827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A7467-B085-1A48-ADAA-85ABA6A4F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9E0AB-72CF-094D-8BFB-C6476551E0D3}"/>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5" name="Footer Placeholder 4">
            <a:extLst>
              <a:ext uri="{FF2B5EF4-FFF2-40B4-BE49-F238E27FC236}">
                <a16:creationId xmlns:a16="http://schemas.microsoft.com/office/drawing/2014/main" id="{D3E1DB18-888E-F446-9BE0-037B0EA03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AD845-EB2C-2D40-8A40-A58849C7A36D}"/>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290008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7951-998E-F941-8B9A-E462E8AD27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BD768-727C-724E-922D-6281850A6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74915-6CB1-2E4B-84DB-EB3227B87036}"/>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5" name="Footer Placeholder 4">
            <a:extLst>
              <a:ext uri="{FF2B5EF4-FFF2-40B4-BE49-F238E27FC236}">
                <a16:creationId xmlns:a16="http://schemas.microsoft.com/office/drawing/2014/main" id="{7C7EC6F7-AFF5-F549-A015-B035F726F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82E64-9617-E74E-81AC-AA441C4FD57C}"/>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139179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19F0A7-CA31-8948-A9AC-D56FD1F3D3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515C1-69AA-884B-9528-5E9E1E109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8298B-E026-0E46-AF1B-5CAAE03222EE}"/>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5" name="Footer Placeholder 4">
            <a:extLst>
              <a:ext uri="{FF2B5EF4-FFF2-40B4-BE49-F238E27FC236}">
                <a16:creationId xmlns:a16="http://schemas.microsoft.com/office/drawing/2014/main" id="{B05F6802-BC07-DD4A-A0E3-CFF67314C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552A5-1E46-F64C-986A-000835E4BEA7}"/>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169491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486-3A5E-7F45-B58E-D1AD87E8C3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A9F72-C1E3-9749-A160-821CE6FE46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DE614-2723-194D-AF8D-595107E84C24}"/>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5" name="Footer Placeholder 4">
            <a:extLst>
              <a:ext uri="{FF2B5EF4-FFF2-40B4-BE49-F238E27FC236}">
                <a16:creationId xmlns:a16="http://schemas.microsoft.com/office/drawing/2014/main" id="{D4258E03-EAE3-B94A-8EB4-085692754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7E6A7-1E21-1140-91D5-63E1553C9D66}"/>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316317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1C5B-7716-7648-9783-8BC06CB76A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5353EA-0C41-9F44-97E3-07A13176E4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B814BA-B9BA-604C-BA34-A950C284490B}"/>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5" name="Footer Placeholder 4">
            <a:extLst>
              <a:ext uri="{FF2B5EF4-FFF2-40B4-BE49-F238E27FC236}">
                <a16:creationId xmlns:a16="http://schemas.microsoft.com/office/drawing/2014/main" id="{2E1C5515-9EC9-224E-89F5-0B1FFA916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BB8DE-321C-8042-9604-2899B15BE9CE}"/>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251764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1FD6-9CF1-5146-A237-F909FBCB3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1FF75-B2D0-4A43-9808-FCBF726AF1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A68003-6943-5740-854E-575641B69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B6B46D-8D8E-EC40-BFBD-462B3CA44DF7}"/>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6" name="Footer Placeholder 5">
            <a:extLst>
              <a:ext uri="{FF2B5EF4-FFF2-40B4-BE49-F238E27FC236}">
                <a16:creationId xmlns:a16="http://schemas.microsoft.com/office/drawing/2014/main" id="{B8ED161D-D559-1544-9685-39AFA094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32308-B016-724B-9BE9-263CDD422A0C}"/>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343160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9BF6-5B48-204D-A39E-97643E6AA0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717F50-0700-144E-AA2D-0DFB29CD4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C21FA-449B-2D4D-829D-6548CDFFA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C2221D-46EB-6A45-B694-03CA57EA5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8C0B8E-F36E-A844-9DD8-1642461401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781D19-E47A-804D-ADAB-BCB96A295E64}"/>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8" name="Footer Placeholder 7">
            <a:extLst>
              <a:ext uri="{FF2B5EF4-FFF2-40B4-BE49-F238E27FC236}">
                <a16:creationId xmlns:a16="http://schemas.microsoft.com/office/drawing/2014/main" id="{40C252A3-CFCD-B046-A1EC-21DF37A05F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99B7B1-B70C-6647-AF03-D8C713B04648}"/>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125031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96F2-9FD3-F747-B1D8-E45E41FF4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0318FB-0BFC-994E-8215-07F033E63749}"/>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4" name="Footer Placeholder 3">
            <a:extLst>
              <a:ext uri="{FF2B5EF4-FFF2-40B4-BE49-F238E27FC236}">
                <a16:creationId xmlns:a16="http://schemas.microsoft.com/office/drawing/2014/main" id="{937CE412-8BF7-5444-A5ED-40373F15B3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94BC5B-A77A-4C4A-8297-E52E943184ED}"/>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420638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A30C4-FC93-2842-9F67-71FFFBFF4A81}"/>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3" name="Footer Placeholder 2">
            <a:extLst>
              <a:ext uri="{FF2B5EF4-FFF2-40B4-BE49-F238E27FC236}">
                <a16:creationId xmlns:a16="http://schemas.microsoft.com/office/drawing/2014/main" id="{BF7BC785-AC08-924E-8862-8C7413F96D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394744-7ADC-9442-B0CB-63FAE313EC8C}"/>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335742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653B-6BF8-EA43-AADF-23B4D6135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04CB2-D917-8347-85A9-3F4195B57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390931-4E72-874C-A617-53914D5D4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95A527-8C74-A347-AA77-D7C2640619B0}"/>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6" name="Footer Placeholder 5">
            <a:extLst>
              <a:ext uri="{FF2B5EF4-FFF2-40B4-BE49-F238E27FC236}">
                <a16:creationId xmlns:a16="http://schemas.microsoft.com/office/drawing/2014/main" id="{0E0E145B-3873-C84C-BFAC-C04668275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35573-564A-EF47-BFE9-0CFE338C3E1E}"/>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292060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1052-7084-BE4E-99DB-4FE5D4B8FE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39659-D9BC-C542-BC2A-0D6FFD962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56BE3-85BF-A54D-944B-6CA7D9F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E80E3-4E9A-2146-BB0C-7CB764C541AC}"/>
              </a:ext>
            </a:extLst>
          </p:cNvPr>
          <p:cNvSpPr>
            <a:spLocks noGrp="1"/>
          </p:cNvSpPr>
          <p:nvPr>
            <p:ph type="dt" sz="half" idx="10"/>
          </p:nvPr>
        </p:nvSpPr>
        <p:spPr/>
        <p:txBody>
          <a:bodyPr/>
          <a:lstStyle/>
          <a:p>
            <a:fld id="{37201723-B3BB-1B4D-ABFE-0AB41F51BE9D}" type="datetimeFigureOut">
              <a:rPr lang="en-US" smtClean="0"/>
              <a:t>4/5/22</a:t>
            </a:fld>
            <a:endParaRPr lang="en-US"/>
          </a:p>
        </p:txBody>
      </p:sp>
      <p:sp>
        <p:nvSpPr>
          <p:cNvPr id="6" name="Footer Placeholder 5">
            <a:extLst>
              <a:ext uri="{FF2B5EF4-FFF2-40B4-BE49-F238E27FC236}">
                <a16:creationId xmlns:a16="http://schemas.microsoft.com/office/drawing/2014/main" id="{41D90799-C733-1D42-ACFD-54CBA0897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79628-97C0-8844-AA07-9AD64A88848F}"/>
              </a:ext>
            </a:extLst>
          </p:cNvPr>
          <p:cNvSpPr>
            <a:spLocks noGrp="1"/>
          </p:cNvSpPr>
          <p:nvPr>
            <p:ph type="sldNum" sz="quarter" idx="12"/>
          </p:nvPr>
        </p:nvSpPr>
        <p:spPr/>
        <p:txBody>
          <a:bodyPr/>
          <a:lstStyle/>
          <a:p>
            <a:fld id="{A1132278-925D-4C45-9708-564DAD3DE97F}" type="slidenum">
              <a:rPr lang="en-US" smtClean="0"/>
              <a:t>‹#›</a:t>
            </a:fld>
            <a:endParaRPr lang="en-US"/>
          </a:p>
        </p:txBody>
      </p:sp>
    </p:spTree>
    <p:extLst>
      <p:ext uri="{BB962C8B-B14F-4D97-AF65-F5344CB8AC3E}">
        <p14:creationId xmlns:p14="http://schemas.microsoft.com/office/powerpoint/2010/main" val="3609832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1CCB45-1F54-564F-8E5C-C3892A79F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B2AE50-673F-9C4A-B49E-09F047F9C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27838-57E7-9643-96C4-D6874184BA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01723-B3BB-1B4D-ABFE-0AB41F51BE9D}" type="datetimeFigureOut">
              <a:rPr lang="en-US" smtClean="0"/>
              <a:t>4/5/22</a:t>
            </a:fld>
            <a:endParaRPr lang="en-US"/>
          </a:p>
        </p:txBody>
      </p:sp>
      <p:sp>
        <p:nvSpPr>
          <p:cNvPr id="5" name="Footer Placeholder 4">
            <a:extLst>
              <a:ext uri="{FF2B5EF4-FFF2-40B4-BE49-F238E27FC236}">
                <a16:creationId xmlns:a16="http://schemas.microsoft.com/office/drawing/2014/main" id="{086A31EA-86A2-5C4D-900A-D7DCA9ECB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2F0662-8929-B84B-8643-30D9A7D91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32278-925D-4C45-9708-564DAD3DE97F}" type="slidenum">
              <a:rPr lang="en-US" smtClean="0"/>
              <a:t>‹#›</a:t>
            </a:fld>
            <a:endParaRPr lang="en-US"/>
          </a:p>
        </p:txBody>
      </p:sp>
    </p:spTree>
    <p:extLst>
      <p:ext uri="{BB962C8B-B14F-4D97-AF65-F5344CB8AC3E}">
        <p14:creationId xmlns:p14="http://schemas.microsoft.com/office/powerpoint/2010/main" val="42528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2.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D2B88-A072-9C4A-8CB3-09CF414247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221B0AB-F696-CC42-A267-216560BD57F6}"/>
              </a:ext>
            </a:extLst>
          </p:cNvPr>
          <p:cNvSpPr>
            <a:spLocks noGrp="1"/>
          </p:cNvSpPr>
          <p:nvPr>
            <p:ph type="subTitle" idx="1"/>
          </p:nvPr>
        </p:nvSpPr>
        <p:spPr/>
        <p:txBody>
          <a:bodyPr/>
          <a:lstStyle/>
          <a:p>
            <a:endParaRPr lang="en-US"/>
          </a:p>
        </p:txBody>
      </p:sp>
      <p:pic>
        <p:nvPicPr>
          <p:cNvPr id="1026" name="Picture 2">
            <a:extLst>
              <a:ext uri="{FF2B5EF4-FFF2-40B4-BE49-F238E27FC236}">
                <a16:creationId xmlns:a16="http://schemas.microsoft.com/office/drawing/2014/main" id="{E77E9E9B-162D-7A48-9BC7-E7EF11540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EE1255-A1C5-2348-B020-7D520706BFCF}"/>
              </a:ext>
            </a:extLst>
          </p:cNvPr>
          <p:cNvPicPr>
            <a:picLocks noChangeAspect="1"/>
          </p:cNvPicPr>
          <p:nvPr/>
        </p:nvPicPr>
        <p:blipFill>
          <a:blip r:embed="rId4"/>
          <a:stretch>
            <a:fillRect/>
          </a:stretch>
        </p:blipFill>
        <p:spPr>
          <a:xfrm>
            <a:off x="0" y="0"/>
            <a:ext cx="4013601" cy="1838429"/>
          </a:xfrm>
          <a:prstGeom prst="rect">
            <a:avLst/>
          </a:prstGeom>
        </p:spPr>
      </p:pic>
      <p:sp>
        <p:nvSpPr>
          <p:cNvPr id="7" name="TextBox 6">
            <a:extLst>
              <a:ext uri="{FF2B5EF4-FFF2-40B4-BE49-F238E27FC236}">
                <a16:creationId xmlns:a16="http://schemas.microsoft.com/office/drawing/2014/main" id="{5A453BE3-BEE9-084F-A19C-BE1CB4B8D6A8}"/>
              </a:ext>
            </a:extLst>
          </p:cNvPr>
          <p:cNvSpPr txBox="1"/>
          <p:nvPr/>
        </p:nvSpPr>
        <p:spPr>
          <a:xfrm>
            <a:off x="7269614" y="322927"/>
            <a:ext cx="3570515" cy="2554545"/>
          </a:xfrm>
          <a:prstGeom prst="rect">
            <a:avLst/>
          </a:prstGeom>
          <a:noFill/>
        </p:spPr>
        <p:txBody>
          <a:bodyPr wrap="square" rtlCol="0">
            <a:spAutoFit/>
          </a:bodyPr>
          <a:lstStyle/>
          <a:p>
            <a:pPr algn="ctr"/>
            <a:r>
              <a:rPr lang="en-US" sz="4000" b="1" dirty="0">
                <a:solidFill>
                  <a:schemeClr val="bg1"/>
                </a:solidFill>
              </a:rPr>
              <a:t>NEW TECHNOLOGY FOR THE 21</a:t>
            </a:r>
            <a:r>
              <a:rPr lang="en-US" sz="4000" b="1" baseline="30000" dirty="0">
                <a:solidFill>
                  <a:schemeClr val="bg1"/>
                </a:solidFill>
              </a:rPr>
              <a:t>ST</a:t>
            </a:r>
            <a:r>
              <a:rPr lang="en-US" sz="4000" b="1" dirty="0">
                <a:solidFill>
                  <a:schemeClr val="bg1"/>
                </a:solidFill>
              </a:rPr>
              <a:t> CENTURY</a:t>
            </a:r>
          </a:p>
        </p:txBody>
      </p:sp>
    </p:spTree>
    <p:extLst>
      <p:ext uri="{BB962C8B-B14F-4D97-AF65-F5344CB8AC3E}">
        <p14:creationId xmlns:p14="http://schemas.microsoft.com/office/powerpoint/2010/main" val="823958441"/>
      </p:ext>
    </p:extLst>
  </p:cSld>
  <p:clrMapOvr>
    <a:masterClrMapping/>
  </p:clrMapOvr>
  <mc:AlternateContent xmlns:mc="http://schemas.openxmlformats.org/markup-compatibility/2006">
    <mc:Choice xmlns:p14="http://schemas.microsoft.com/office/powerpoint/2010/main" Requires="p14">
      <p:transition spd="slow" p14:dur="2000" advTm="19213"/>
    </mc:Choice>
    <mc:Fallback>
      <p:transition spd="slow" advTm="192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Basin 5 Before Start Up.JPG">
            <a:extLst>
              <a:ext uri="{FF2B5EF4-FFF2-40B4-BE49-F238E27FC236}">
                <a16:creationId xmlns:a16="http://schemas.microsoft.com/office/drawing/2014/main" id="{F625A36D-CD88-4D73-B785-B0E5381525DC}"/>
              </a:ext>
            </a:extLst>
          </p:cNvPr>
          <p:cNvPicPr>
            <a:picLocks noChangeAspect="1"/>
          </p:cNvPicPr>
          <p:nvPr/>
        </p:nvPicPr>
        <p:blipFill rotWithShape="1">
          <a:blip r:embed="rId3" cstate="print"/>
          <a:srcRect l="13128" r="7538"/>
          <a:stretch/>
        </p:blipFill>
        <p:spPr>
          <a:xfrm>
            <a:off x="-43168" y="-1"/>
            <a:ext cx="6139168" cy="6906577"/>
          </a:xfrm>
          <a:prstGeom prst="rect">
            <a:avLst/>
          </a:prstGeom>
        </p:spPr>
      </p:pic>
      <p:pic>
        <p:nvPicPr>
          <p:cNvPr id="5" name="Content Placeholder 3" descr="Basin A1 Cleaned July 24.JPG">
            <a:extLst>
              <a:ext uri="{FF2B5EF4-FFF2-40B4-BE49-F238E27FC236}">
                <a16:creationId xmlns:a16="http://schemas.microsoft.com/office/drawing/2014/main" id="{AA9FA21B-44F0-4C4B-853B-09D4138BF419}"/>
              </a:ext>
            </a:extLst>
          </p:cNvPr>
          <p:cNvPicPr>
            <a:picLocks noChangeAspect="1"/>
          </p:cNvPicPr>
          <p:nvPr/>
        </p:nvPicPr>
        <p:blipFill rotWithShape="1">
          <a:blip r:embed="rId4" cstate="print"/>
          <a:srcRect l="13609" r="19724"/>
          <a:stretch/>
        </p:blipFill>
        <p:spPr>
          <a:xfrm>
            <a:off x="6096000" y="0"/>
            <a:ext cx="6139189" cy="6906578"/>
          </a:xfrm>
          <a:prstGeom prst="rect">
            <a:avLst/>
          </a:prstGeom>
        </p:spPr>
      </p:pic>
      <p:sp>
        <p:nvSpPr>
          <p:cNvPr id="7" name="TextBox 6">
            <a:extLst>
              <a:ext uri="{FF2B5EF4-FFF2-40B4-BE49-F238E27FC236}">
                <a16:creationId xmlns:a16="http://schemas.microsoft.com/office/drawing/2014/main" id="{A1BDA3B8-418A-493A-AE60-D0B75C3E58C6}"/>
              </a:ext>
            </a:extLst>
          </p:cNvPr>
          <p:cNvSpPr txBox="1"/>
          <p:nvPr/>
        </p:nvSpPr>
        <p:spPr>
          <a:xfrm>
            <a:off x="1404952" y="5062527"/>
            <a:ext cx="168623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a:latin typeface="Arial Black" panose="020B0A04020102020204" pitchFamily="34" charset="0"/>
              </a:rPr>
              <a:t>BEFORE</a:t>
            </a:r>
          </a:p>
        </p:txBody>
      </p:sp>
      <p:sp>
        <p:nvSpPr>
          <p:cNvPr id="14" name="TextBox 13">
            <a:extLst>
              <a:ext uri="{FF2B5EF4-FFF2-40B4-BE49-F238E27FC236}">
                <a16:creationId xmlns:a16="http://schemas.microsoft.com/office/drawing/2014/main" id="{D17851DD-6042-43C4-B93D-C8A96C761C79}"/>
              </a:ext>
            </a:extLst>
          </p:cNvPr>
          <p:cNvSpPr txBox="1"/>
          <p:nvPr/>
        </p:nvSpPr>
        <p:spPr>
          <a:xfrm>
            <a:off x="9004385" y="5062527"/>
            <a:ext cx="143351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a:latin typeface="Arial Black" panose="020B0A04020102020204" pitchFamily="34" charset="0"/>
              </a:rPr>
              <a:t>AFTER</a:t>
            </a:r>
          </a:p>
        </p:txBody>
      </p:sp>
      <p:sp>
        <p:nvSpPr>
          <p:cNvPr id="16" name="TextBox 15">
            <a:extLst>
              <a:ext uri="{FF2B5EF4-FFF2-40B4-BE49-F238E27FC236}">
                <a16:creationId xmlns:a16="http://schemas.microsoft.com/office/drawing/2014/main" id="{30793BA4-AF1D-48A6-BD60-C96C7E4C956E}"/>
              </a:ext>
            </a:extLst>
          </p:cNvPr>
          <p:cNvSpPr txBox="1"/>
          <p:nvPr/>
        </p:nvSpPr>
        <p:spPr>
          <a:xfrm>
            <a:off x="882157" y="5649390"/>
            <a:ext cx="3161523"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a:latin typeface="Arial Narrow" panose="020B0606020202030204" pitchFamily="34" charset="0"/>
              </a:rPr>
              <a:t>Algae overgrown on weirs from clarifying tank</a:t>
            </a:r>
          </a:p>
        </p:txBody>
      </p:sp>
      <p:sp>
        <p:nvSpPr>
          <p:cNvPr id="19" name="TextBox 18">
            <a:extLst>
              <a:ext uri="{FF2B5EF4-FFF2-40B4-BE49-F238E27FC236}">
                <a16:creationId xmlns:a16="http://schemas.microsoft.com/office/drawing/2014/main" id="{CD227D83-2842-4525-9F64-2BEBAB377158}"/>
              </a:ext>
            </a:extLst>
          </p:cNvPr>
          <p:cNvSpPr txBox="1"/>
          <p:nvPr/>
        </p:nvSpPr>
        <p:spPr>
          <a:xfrm>
            <a:off x="8105132" y="5611500"/>
            <a:ext cx="3161523"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a:latin typeface="Arial Narrow" panose="020B0606020202030204" pitchFamily="34" charset="0"/>
              </a:rPr>
              <a:t>Biofilm was controlled and algae was eliminated</a:t>
            </a:r>
          </a:p>
        </p:txBody>
      </p:sp>
      <p:pic>
        <p:nvPicPr>
          <p:cNvPr id="15" name="Picture 14">
            <a:extLst>
              <a:ext uri="{FF2B5EF4-FFF2-40B4-BE49-F238E27FC236}">
                <a16:creationId xmlns:a16="http://schemas.microsoft.com/office/drawing/2014/main" id="{A488EF72-D81C-4312-A0F3-31B654DC0A43}"/>
              </a:ext>
            </a:extLst>
          </p:cNvPr>
          <p:cNvPicPr>
            <a:picLocks noChangeAspect="1"/>
          </p:cNvPicPr>
          <p:nvPr/>
        </p:nvPicPr>
        <p:blipFill>
          <a:blip r:embed="rId5"/>
          <a:stretch>
            <a:fillRect/>
          </a:stretch>
        </p:blipFill>
        <p:spPr>
          <a:xfrm>
            <a:off x="10534891" y="-36665"/>
            <a:ext cx="1684638" cy="771648"/>
          </a:xfrm>
          <a:prstGeom prst="rect">
            <a:avLst/>
          </a:prstGeom>
          <a:solidFill>
            <a:schemeClr val="bg1"/>
          </a:solidFill>
          <a:effectLst>
            <a:outerShdw blurRad="50800" dist="50800" dir="5400000" algn="ctr" rotWithShape="0">
              <a:srgbClr val="000000">
                <a:alpha val="0"/>
              </a:srgbClr>
            </a:outerShdw>
          </a:effectLst>
        </p:spPr>
      </p:pic>
      <p:sp>
        <p:nvSpPr>
          <p:cNvPr id="2" name="TextBox 1">
            <a:extLst>
              <a:ext uri="{FF2B5EF4-FFF2-40B4-BE49-F238E27FC236}">
                <a16:creationId xmlns:a16="http://schemas.microsoft.com/office/drawing/2014/main" id="{C4F7769E-36C7-DB42-8EC7-85B67968E2F3}"/>
              </a:ext>
            </a:extLst>
          </p:cNvPr>
          <p:cNvSpPr txBox="1"/>
          <p:nvPr/>
        </p:nvSpPr>
        <p:spPr>
          <a:xfrm>
            <a:off x="3491411" y="0"/>
            <a:ext cx="4376057"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b="1" u="sng">
                <a:solidFill>
                  <a:schemeClr val="bg1"/>
                </a:solidFill>
                <a:latin typeface="Arial" panose="020B0604020202020204" pitchFamily="34" charset="0"/>
                <a:cs typeface="Arial" panose="020B0604020202020204" pitchFamily="34" charset="0"/>
              </a:rPr>
              <a:t>JC 9450/9465 Removes Biofilm and Improves System Efficiency</a:t>
            </a:r>
          </a:p>
        </p:txBody>
      </p:sp>
    </p:spTree>
    <p:extLst>
      <p:ext uri="{BB962C8B-B14F-4D97-AF65-F5344CB8AC3E}">
        <p14:creationId xmlns:p14="http://schemas.microsoft.com/office/powerpoint/2010/main" val="319247283"/>
      </p:ext>
    </p:extLst>
  </p:cSld>
  <p:clrMapOvr>
    <a:masterClrMapping/>
  </p:clrMapOvr>
  <mc:AlternateContent xmlns:mc="http://schemas.openxmlformats.org/markup-compatibility/2006">
    <mc:Choice xmlns:p14="http://schemas.microsoft.com/office/powerpoint/2010/main" Requires="p14">
      <p:transition spd="slow" p14:dur="175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2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DD277-C200-1C4F-90A1-E1CD616753CE}"/>
              </a:ext>
            </a:extLst>
          </p:cNvPr>
          <p:cNvPicPr>
            <a:picLocks noChangeAspect="1"/>
          </p:cNvPicPr>
          <p:nvPr/>
        </p:nvPicPr>
        <p:blipFill>
          <a:blip r:embed="rId3"/>
          <a:stretch>
            <a:fillRect/>
          </a:stretch>
        </p:blipFill>
        <p:spPr>
          <a:xfrm>
            <a:off x="8598108" y="3218717"/>
            <a:ext cx="2743200" cy="1975104"/>
          </a:xfrm>
          <a:prstGeom prst="rect">
            <a:avLst/>
          </a:prstGeom>
        </p:spPr>
      </p:pic>
      <p:sp>
        <p:nvSpPr>
          <p:cNvPr id="5" name="Title 2">
            <a:extLst>
              <a:ext uri="{FF2B5EF4-FFF2-40B4-BE49-F238E27FC236}">
                <a16:creationId xmlns:a16="http://schemas.microsoft.com/office/drawing/2014/main" id="{5A92A096-D408-DE49-BD33-808880F55653}"/>
              </a:ext>
            </a:extLst>
          </p:cNvPr>
          <p:cNvSpPr>
            <a:spLocks noGrp="1"/>
          </p:cNvSpPr>
          <p:nvPr>
            <p:ph type="title"/>
          </p:nvPr>
        </p:nvSpPr>
        <p:spPr>
          <a:xfrm>
            <a:off x="914401" y="2713990"/>
            <a:ext cx="2514600" cy="578224"/>
          </a:xfrm>
        </p:spPr>
        <p:txBody>
          <a:bodyPr>
            <a:normAutofit fontScale="90000"/>
          </a:bodyPr>
          <a:lstStyle/>
          <a:p>
            <a:r>
              <a:rPr lang="en-US"/>
              <a:t>Installation</a:t>
            </a:r>
          </a:p>
        </p:txBody>
      </p:sp>
      <p:sp>
        <p:nvSpPr>
          <p:cNvPr id="6" name="Content Placeholder 3">
            <a:extLst>
              <a:ext uri="{FF2B5EF4-FFF2-40B4-BE49-F238E27FC236}">
                <a16:creationId xmlns:a16="http://schemas.microsoft.com/office/drawing/2014/main" id="{93B61BB2-A21C-2B40-A09C-83A4D9D36A38}"/>
              </a:ext>
            </a:extLst>
          </p:cNvPr>
          <p:cNvSpPr txBox="1">
            <a:spLocks/>
          </p:cNvSpPr>
          <p:nvPr/>
        </p:nvSpPr>
        <p:spPr>
          <a:xfrm>
            <a:off x="1248324" y="3382926"/>
            <a:ext cx="5715000" cy="6858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000">
                <a:solidFill>
                  <a:schemeClr val="tx1"/>
                </a:solidFill>
              </a:rPr>
              <a:t>Installation of this technology takes less than 30 minutes and requires no additional equipment</a:t>
            </a:r>
          </a:p>
        </p:txBody>
      </p:sp>
      <p:sp>
        <p:nvSpPr>
          <p:cNvPr id="7" name="Content Placeholder 3">
            <a:extLst>
              <a:ext uri="{FF2B5EF4-FFF2-40B4-BE49-F238E27FC236}">
                <a16:creationId xmlns:a16="http://schemas.microsoft.com/office/drawing/2014/main" id="{37E93BD6-310B-A448-9363-01E31A35C1B2}"/>
              </a:ext>
            </a:extLst>
          </p:cNvPr>
          <p:cNvSpPr txBox="1">
            <a:spLocks/>
          </p:cNvSpPr>
          <p:nvPr/>
        </p:nvSpPr>
        <p:spPr>
          <a:xfrm>
            <a:off x="8331928" y="5176339"/>
            <a:ext cx="3581400" cy="7620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1800">
                <a:solidFill>
                  <a:srgbClr val="24698C"/>
                </a:solidFill>
              </a:rPr>
              <a:t>Metering pump &amp; drum at injection site regular containment</a:t>
            </a:r>
          </a:p>
        </p:txBody>
      </p:sp>
      <p:sp>
        <p:nvSpPr>
          <p:cNvPr id="8" name="Content Placeholder 3">
            <a:extLst>
              <a:ext uri="{FF2B5EF4-FFF2-40B4-BE49-F238E27FC236}">
                <a16:creationId xmlns:a16="http://schemas.microsoft.com/office/drawing/2014/main" id="{6C2F64AF-454C-BC4A-A415-83446D198E81}"/>
              </a:ext>
            </a:extLst>
          </p:cNvPr>
          <p:cNvSpPr txBox="1">
            <a:spLocks/>
          </p:cNvSpPr>
          <p:nvPr/>
        </p:nvSpPr>
        <p:spPr>
          <a:xfrm>
            <a:off x="1400724" y="4241321"/>
            <a:ext cx="5410200" cy="19050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solidFill>
                  <a:schemeClr val="tx1"/>
                </a:solidFill>
              </a:rPr>
              <a:t>Simple to use and monitor</a:t>
            </a:r>
          </a:p>
          <a:p>
            <a:r>
              <a:rPr lang="en-US">
                <a:solidFill>
                  <a:schemeClr val="tx1"/>
                </a:solidFill>
              </a:rPr>
              <a:t>Low capital investment</a:t>
            </a:r>
          </a:p>
          <a:p>
            <a:r>
              <a:rPr lang="en-US">
                <a:solidFill>
                  <a:schemeClr val="tx1"/>
                </a:solidFill>
              </a:rPr>
              <a:t>Easy installation and used in multiple applications in the water treatment facility</a:t>
            </a:r>
          </a:p>
        </p:txBody>
      </p:sp>
      <p:sp>
        <p:nvSpPr>
          <p:cNvPr id="9" name="Title 2">
            <a:extLst>
              <a:ext uri="{FF2B5EF4-FFF2-40B4-BE49-F238E27FC236}">
                <a16:creationId xmlns:a16="http://schemas.microsoft.com/office/drawing/2014/main" id="{C4A825D5-F128-2041-96B6-1AEFC6068AC3}"/>
              </a:ext>
            </a:extLst>
          </p:cNvPr>
          <p:cNvSpPr txBox="1">
            <a:spLocks/>
          </p:cNvSpPr>
          <p:nvPr/>
        </p:nvSpPr>
        <p:spPr>
          <a:xfrm>
            <a:off x="533399" y="152400"/>
            <a:ext cx="7798529" cy="57822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accent1"/>
                </a:solidFill>
                <a:latin typeface="+mj-lt"/>
                <a:ea typeface="+mj-ea"/>
                <a:cs typeface="+mj-cs"/>
              </a:defRPr>
            </a:lvl1pPr>
          </a:lstStyle>
          <a:p>
            <a:r>
              <a:rPr lang="en-US" sz="4000" b="1"/>
              <a:t>Handling Properties of JC 9450/9465</a:t>
            </a:r>
          </a:p>
        </p:txBody>
      </p:sp>
      <p:sp>
        <p:nvSpPr>
          <p:cNvPr id="10" name="Content Placeholder 3">
            <a:extLst>
              <a:ext uri="{FF2B5EF4-FFF2-40B4-BE49-F238E27FC236}">
                <a16:creationId xmlns:a16="http://schemas.microsoft.com/office/drawing/2014/main" id="{A33AFF03-70BE-6747-AF52-798C562779C1}"/>
              </a:ext>
            </a:extLst>
          </p:cNvPr>
          <p:cNvSpPr>
            <a:spLocks noGrp="1"/>
          </p:cNvSpPr>
          <p:nvPr>
            <p:ph idx="1"/>
          </p:nvPr>
        </p:nvSpPr>
        <p:spPr>
          <a:xfrm>
            <a:off x="1324524" y="903219"/>
            <a:ext cx="5830878" cy="1828800"/>
          </a:xfrm>
        </p:spPr>
        <p:txBody>
          <a:bodyPr>
            <a:normAutofit/>
          </a:bodyPr>
          <a:lstStyle/>
          <a:p>
            <a:r>
              <a:rPr lang="en-US" sz="2400"/>
              <a:t>Liquid requires rubber gloves, face shield, shirt with sleeves</a:t>
            </a:r>
          </a:p>
          <a:p>
            <a:r>
              <a:rPr lang="en-US" sz="2400"/>
              <a:t>Corrosive in undiluted form, will freeze</a:t>
            </a:r>
          </a:p>
          <a:p>
            <a:r>
              <a:rPr lang="en-US" sz="2400"/>
              <a:t>Six Month Shelf-life vs 30 day for NaHOCL</a:t>
            </a:r>
          </a:p>
        </p:txBody>
      </p:sp>
      <p:pic>
        <p:nvPicPr>
          <p:cNvPr id="11" name="Picture 10">
            <a:extLst>
              <a:ext uri="{FF2B5EF4-FFF2-40B4-BE49-F238E27FC236}">
                <a16:creationId xmlns:a16="http://schemas.microsoft.com/office/drawing/2014/main" id="{E594C516-4F85-5F4C-958F-CBFB2353AF6E}"/>
              </a:ext>
            </a:extLst>
          </p:cNvPr>
          <p:cNvPicPr>
            <a:picLocks noChangeAspect="1"/>
          </p:cNvPicPr>
          <p:nvPr/>
        </p:nvPicPr>
        <p:blipFill>
          <a:blip r:embed="rId4"/>
          <a:stretch>
            <a:fillRect/>
          </a:stretch>
        </p:blipFill>
        <p:spPr>
          <a:xfrm>
            <a:off x="8763000" y="289112"/>
            <a:ext cx="2959100" cy="2819400"/>
          </a:xfrm>
          <a:prstGeom prst="rect">
            <a:avLst/>
          </a:prstGeom>
        </p:spPr>
      </p:pic>
      <p:pic>
        <p:nvPicPr>
          <p:cNvPr id="13" name="Picture 12">
            <a:extLst>
              <a:ext uri="{FF2B5EF4-FFF2-40B4-BE49-F238E27FC236}">
                <a16:creationId xmlns:a16="http://schemas.microsoft.com/office/drawing/2014/main" id="{8A98249E-50E2-C043-B863-122E9804136D}"/>
              </a:ext>
            </a:extLst>
          </p:cNvPr>
          <p:cNvPicPr>
            <a:picLocks noChangeAspect="1"/>
          </p:cNvPicPr>
          <p:nvPr/>
        </p:nvPicPr>
        <p:blipFill>
          <a:blip r:embed="rId5"/>
          <a:stretch>
            <a:fillRect/>
          </a:stretch>
        </p:blipFill>
        <p:spPr>
          <a:xfrm>
            <a:off x="9638457" y="5706818"/>
            <a:ext cx="2751237" cy="1260204"/>
          </a:xfrm>
          <a:prstGeom prst="rect">
            <a:avLst/>
          </a:prstGeom>
        </p:spPr>
      </p:pic>
    </p:spTree>
    <p:extLst>
      <p:ext uri="{BB962C8B-B14F-4D97-AF65-F5344CB8AC3E}">
        <p14:creationId xmlns:p14="http://schemas.microsoft.com/office/powerpoint/2010/main" val="1383072047"/>
      </p:ext>
    </p:extLst>
  </p:cSld>
  <p:clrMapOvr>
    <a:masterClrMapping/>
  </p:clrMapOvr>
  <mc:AlternateContent xmlns:mc="http://schemas.openxmlformats.org/markup-compatibility/2006">
    <mc:Choice xmlns:p14="http://schemas.microsoft.com/office/powerpoint/2010/main" Requires="p14">
      <p:transition spd="slow" p14:dur="2000" advTm="18260"/>
    </mc:Choice>
    <mc:Fallback>
      <p:transition spd="slow" advTm="1826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5A2E8BE-D8ED-EF45-B2BF-40AF6A4D09C1}"/>
              </a:ext>
            </a:extLst>
          </p:cNvPr>
          <p:cNvSpPr txBox="1">
            <a:spLocks/>
          </p:cNvSpPr>
          <p:nvPr/>
        </p:nvSpPr>
        <p:spPr>
          <a:xfrm>
            <a:off x="828649" y="784382"/>
            <a:ext cx="8042276" cy="57822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Other Applications</a:t>
            </a:r>
          </a:p>
        </p:txBody>
      </p:sp>
      <p:pic>
        <p:nvPicPr>
          <p:cNvPr id="6" name="Picture 5" descr="LOGO-Certifications-EPA-NSF60.png">
            <a:extLst>
              <a:ext uri="{FF2B5EF4-FFF2-40B4-BE49-F238E27FC236}">
                <a16:creationId xmlns:a16="http://schemas.microsoft.com/office/drawing/2014/main" id="{5974504A-49EE-B944-A391-611340C70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376" y="368835"/>
            <a:ext cx="2209800" cy="969701"/>
          </a:xfrm>
          <a:prstGeom prst="rect">
            <a:avLst/>
          </a:prstGeom>
        </p:spPr>
      </p:pic>
      <p:sp>
        <p:nvSpPr>
          <p:cNvPr id="7" name="Rectangle 6">
            <a:extLst>
              <a:ext uri="{FF2B5EF4-FFF2-40B4-BE49-F238E27FC236}">
                <a16:creationId xmlns:a16="http://schemas.microsoft.com/office/drawing/2014/main" id="{01A2BC30-EEF4-B949-8B2A-E9A8D395250F}"/>
              </a:ext>
            </a:extLst>
          </p:cNvPr>
          <p:cNvSpPr/>
          <p:nvPr/>
        </p:nvSpPr>
        <p:spPr>
          <a:xfrm>
            <a:off x="6442076" y="1469287"/>
            <a:ext cx="6096000" cy="949619"/>
          </a:xfrm>
          <a:prstGeom prst="rect">
            <a:avLst/>
          </a:prstGeom>
        </p:spPr>
        <p:txBody>
          <a:bodyPr>
            <a:spAutoFit/>
          </a:bodyPr>
          <a:lstStyle/>
          <a:p>
            <a:pPr>
              <a:lnSpc>
                <a:spcPct val="50000"/>
              </a:lnSpc>
            </a:pPr>
            <a:r>
              <a:rPr lang="en-US" b="1">
                <a:solidFill>
                  <a:srgbClr val="24698C"/>
                </a:solidFill>
              </a:rPr>
              <a:t>JC 9450/9465 </a:t>
            </a:r>
            <a:r>
              <a:rPr lang="en-US">
                <a:solidFill>
                  <a:srgbClr val="24698C"/>
                </a:solidFill>
              </a:rPr>
              <a:t>is NSF60 approved</a:t>
            </a:r>
          </a:p>
          <a:p>
            <a:pPr>
              <a:lnSpc>
                <a:spcPct val="50000"/>
              </a:lnSpc>
            </a:pPr>
            <a:endParaRPr lang="en-US">
              <a:solidFill>
                <a:srgbClr val="24698C"/>
              </a:solidFill>
            </a:endParaRPr>
          </a:p>
          <a:p>
            <a:pPr>
              <a:lnSpc>
                <a:spcPct val="50000"/>
              </a:lnSpc>
            </a:pPr>
            <a:r>
              <a:rPr lang="en-US" b="1">
                <a:solidFill>
                  <a:srgbClr val="24698C"/>
                </a:solidFill>
              </a:rPr>
              <a:t>JC 9465</a:t>
            </a:r>
            <a:r>
              <a:rPr lang="en-US">
                <a:solidFill>
                  <a:srgbClr val="24698C"/>
                </a:solidFill>
              </a:rPr>
              <a:t> is EPA approved</a:t>
            </a:r>
          </a:p>
          <a:p>
            <a:pPr>
              <a:lnSpc>
                <a:spcPct val="50000"/>
              </a:lnSpc>
            </a:pPr>
            <a:endParaRPr lang="en-US">
              <a:solidFill>
                <a:srgbClr val="24698C"/>
              </a:solidFill>
            </a:endParaRPr>
          </a:p>
          <a:p>
            <a:pPr>
              <a:lnSpc>
                <a:spcPct val="50000"/>
              </a:lnSpc>
            </a:pPr>
            <a:r>
              <a:rPr lang="en-US" b="1">
                <a:solidFill>
                  <a:srgbClr val="24698C"/>
                </a:solidFill>
              </a:rPr>
              <a:t>JC 9465</a:t>
            </a:r>
            <a:r>
              <a:rPr lang="en-US">
                <a:solidFill>
                  <a:srgbClr val="24698C"/>
                </a:solidFill>
              </a:rPr>
              <a:t> is USDA Organic</a:t>
            </a:r>
          </a:p>
          <a:p>
            <a:pPr>
              <a:lnSpc>
                <a:spcPct val="50000"/>
              </a:lnSpc>
            </a:pPr>
            <a:endParaRPr lang="en-US">
              <a:solidFill>
                <a:srgbClr val="24698C"/>
              </a:solidFill>
            </a:endParaRPr>
          </a:p>
        </p:txBody>
      </p:sp>
      <p:pic>
        <p:nvPicPr>
          <p:cNvPr id="8" name="Picture 7">
            <a:extLst>
              <a:ext uri="{FF2B5EF4-FFF2-40B4-BE49-F238E27FC236}">
                <a16:creationId xmlns:a16="http://schemas.microsoft.com/office/drawing/2014/main" id="{31391ED1-03AE-AB49-A68F-6647DBE95CE3}"/>
              </a:ext>
            </a:extLst>
          </p:cNvPr>
          <p:cNvPicPr>
            <a:picLocks noChangeAspect="1"/>
          </p:cNvPicPr>
          <p:nvPr/>
        </p:nvPicPr>
        <p:blipFill>
          <a:blip r:embed="rId4">
            <a:alphaModFix amt="20000"/>
          </a:blip>
          <a:stretch>
            <a:fillRect/>
          </a:stretch>
        </p:blipFill>
        <p:spPr>
          <a:xfrm>
            <a:off x="7141617" y="2271911"/>
            <a:ext cx="1752600" cy="1752600"/>
          </a:xfrm>
          <a:prstGeom prst="rect">
            <a:avLst/>
          </a:prstGeom>
          <a:ln>
            <a:noFill/>
          </a:ln>
        </p:spPr>
      </p:pic>
      <p:pic>
        <p:nvPicPr>
          <p:cNvPr id="9" name="Picture 8">
            <a:extLst>
              <a:ext uri="{FF2B5EF4-FFF2-40B4-BE49-F238E27FC236}">
                <a16:creationId xmlns:a16="http://schemas.microsoft.com/office/drawing/2014/main" id="{550B5D7C-281F-FB46-B78A-43D7E7F1F72A}"/>
              </a:ext>
            </a:extLst>
          </p:cNvPr>
          <p:cNvPicPr>
            <a:picLocks noChangeAspect="1"/>
          </p:cNvPicPr>
          <p:nvPr/>
        </p:nvPicPr>
        <p:blipFill>
          <a:blip r:embed="rId4">
            <a:alphaModFix amt="20000"/>
          </a:blip>
          <a:stretch>
            <a:fillRect/>
          </a:stretch>
        </p:blipFill>
        <p:spPr>
          <a:xfrm>
            <a:off x="4253892" y="2273947"/>
            <a:ext cx="1676400" cy="1676400"/>
          </a:xfrm>
          <a:prstGeom prst="rect">
            <a:avLst/>
          </a:prstGeom>
          <a:noFill/>
          <a:ln>
            <a:noFill/>
          </a:ln>
        </p:spPr>
      </p:pic>
      <p:pic>
        <p:nvPicPr>
          <p:cNvPr id="11" name="Picture 10">
            <a:extLst>
              <a:ext uri="{FF2B5EF4-FFF2-40B4-BE49-F238E27FC236}">
                <a16:creationId xmlns:a16="http://schemas.microsoft.com/office/drawing/2014/main" id="{EFC00894-17F3-A744-B4B7-2F4CDAB93A4D}"/>
              </a:ext>
            </a:extLst>
          </p:cNvPr>
          <p:cNvPicPr>
            <a:picLocks noChangeAspect="1"/>
          </p:cNvPicPr>
          <p:nvPr/>
        </p:nvPicPr>
        <p:blipFill>
          <a:blip r:embed="rId4">
            <a:alphaModFix amt="20000"/>
          </a:blip>
          <a:stretch>
            <a:fillRect/>
          </a:stretch>
        </p:blipFill>
        <p:spPr>
          <a:xfrm>
            <a:off x="5885384" y="2206792"/>
            <a:ext cx="1447800" cy="1447800"/>
          </a:xfrm>
          <a:prstGeom prst="rect">
            <a:avLst/>
          </a:prstGeom>
          <a:ln>
            <a:noFill/>
          </a:ln>
        </p:spPr>
      </p:pic>
      <p:sp>
        <p:nvSpPr>
          <p:cNvPr id="12" name="Content Placeholder 3">
            <a:extLst>
              <a:ext uri="{FF2B5EF4-FFF2-40B4-BE49-F238E27FC236}">
                <a16:creationId xmlns:a16="http://schemas.microsoft.com/office/drawing/2014/main" id="{A11401F9-E1A9-9947-B1F0-E8CE7A254E8E}"/>
              </a:ext>
            </a:extLst>
          </p:cNvPr>
          <p:cNvSpPr txBox="1">
            <a:spLocks/>
          </p:cNvSpPr>
          <p:nvPr/>
        </p:nvSpPr>
        <p:spPr>
          <a:xfrm>
            <a:off x="5670525" y="2549657"/>
            <a:ext cx="1752600" cy="685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Wastewater Treatment</a:t>
            </a:r>
            <a:endParaRPr lang="en-US" sz="1800">
              <a:solidFill>
                <a:schemeClr val="tx1"/>
              </a:solidFill>
            </a:endParaRPr>
          </a:p>
        </p:txBody>
      </p:sp>
      <p:sp>
        <p:nvSpPr>
          <p:cNvPr id="13" name="Content Placeholder 3">
            <a:extLst>
              <a:ext uri="{FF2B5EF4-FFF2-40B4-BE49-F238E27FC236}">
                <a16:creationId xmlns:a16="http://schemas.microsoft.com/office/drawing/2014/main" id="{A72DAE21-C3B3-774C-8E1D-C9CBD36F27AE}"/>
              </a:ext>
            </a:extLst>
          </p:cNvPr>
          <p:cNvSpPr txBox="1">
            <a:spLocks/>
          </p:cNvSpPr>
          <p:nvPr/>
        </p:nvSpPr>
        <p:spPr>
          <a:xfrm>
            <a:off x="7118325" y="2826397"/>
            <a:ext cx="1752600" cy="685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Potable Water Treatment</a:t>
            </a:r>
            <a:endParaRPr lang="en-US" sz="1800">
              <a:solidFill>
                <a:schemeClr val="tx1"/>
              </a:solidFill>
            </a:endParaRPr>
          </a:p>
        </p:txBody>
      </p:sp>
      <p:pic>
        <p:nvPicPr>
          <p:cNvPr id="14" name="Picture 13">
            <a:extLst>
              <a:ext uri="{FF2B5EF4-FFF2-40B4-BE49-F238E27FC236}">
                <a16:creationId xmlns:a16="http://schemas.microsoft.com/office/drawing/2014/main" id="{A085E335-1BC7-A14D-BD69-77C3A73F51CB}"/>
              </a:ext>
            </a:extLst>
          </p:cNvPr>
          <p:cNvPicPr>
            <a:picLocks noChangeAspect="1"/>
          </p:cNvPicPr>
          <p:nvPr/>
        </p:nvPicPr>
        <p:blipFill>
          <a:blip r:embed="rId4">
            <a:alphaModFix amt="20000"/>
          </a:blip>
          <a:stretch>
            <a:fillRect/>
          </a:stretch>
        </p:blipFill>
        <p:spPr>
          <a:xfrm>
            <a:off x="2875431" y="4516652"/>
            <a:ext cx="1524000" cy="1524000"/>
          </a:xfrm>
          <a:prstGeom prst="rect">
            <a:avLst/>
          </a:prstGeom>
          <a:ln>
            <a:noFill/>
          </a:ln>
        </p:spPr>
      </p:pic>
      <p:sp>
        <p:nvSpPr>
          <p:cNvPr id="15" name="Content Placeholder 3">
            <a:extLst>
              <a:ext uri="{FF2B5EF4-FFF2-40B4-BE49-F238E27FC236}">
                <a16:creationId xmlns:a16="http://schemas.microsoft.com/office/drawing/2014/main" id="{DE67653C-8D67-BF4F-9FE0-30B95A9F8689}"/>
              </a:ext>
            </a:extLst>
          </p:cNvPr>
          <p:cNvSpPr txBox="1">
            <a:spLocks/>
          </p:cNvSpPr>
          <p:nvPr/>
        </p:nvSpPr>
        <p:spPr>
          <a:xfrm>
            <a:off x="2875431" y="5024863"/>
            <a:ext cx="1524000" cy="7239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Post Harvest Agriculture</a:t>
            </a:r>
            <a:endParaRPr lang="en-US" sz="1800">
              <a:solidFill>
                <a:schemeClr val="tx1"/>
              </a:solidFill>
            </a:endParaRPr>
          </a:p>
        </p:txBody>
      </p:sp>
      <p:sp>
        <p:nvSpPr>
          <p:cNvPr id="16" name="Content Placeholder 3">
            <a:extLst>
              <a:ext uri="{FF2B5EF4-FFF2-40B4-BE49-F238E27FC236}">
                <a16:creationId xmlns:a16="http://schemas.microsoft.com/office/drawing/2014/main" id="{C601E6AD-A68E-AC4A-87A8-B8DB83AA43F5}"/>
              </a:ext>
            </a:extLst>
          </p:cNvPr>
          <p:cNvSpPr txBox="1">
            <a:spLocks/>
          </p:cNvSpPr>
          <p:nvPr/>
        </p:nvSpPr>
        <p:spPr>
          <a:xfrm>
            <a:off x="4222725" y="2597797"/>
            <a:ext cx="1752600" cy="7620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Food Preparation and Food Safety</a:t>
            </a:r>
            <a:endParaRPr lang="en-US" sz="1800">
              <a:solidFill>
                <a:schemeClr val="tx1"/>
              </a:solidFill>
            </a:endParaRPr>
          </a:p>
        </p:txBody>
      </p:sp>
      <p:sp>
        <p:nvSpPr>
          <p:cNvPr id="17" name="Content Placeholder 3">
            <a:extLst>
              <a:ext uri="{FF2B5EF4-FFF2-40B4-BE49-F238E27FC236}">
                <a16:creationId xmlns:a16="http://schemas.microsoft.com/office/drawing/2014/main" id="{8CBFFE09-16D6-8F4C-8F87-B140D83ABACC}"/>
              </a:ext>
            </a:extLst>
          </p:cNvPr>
          <p:cNvSpPr txBox="1">
            <a:spLocks/>
          </p:cNvSpPr>
          <p:nvPr/>
        </p:nvSpPr>
        <p:spPr>
          <a:xfrm>
            <a:off x="3994125" y="4426597"/>
            <a:ext cx="1752600" cy="3810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endParaRPr lang="en-US" sz="1800">
              <a:solidFill>
                <a:srgbClr val="24698C"/>
              </a:solidFill>
            </a:endParaRPr>
          </a:p>
        </p:txBody>
      </p:sp>
      <p:pic>
        <p:nvPicPr>
          <p:cNvPr id="18" name="Picture 17">
            <a:extLst>
              <a:ext uri="{FF2B5EF4-FFF2-40B4-BE49-F238E27FC236}">
                <a16:creationId xmlns:a16="http://schemas.microsoft.com/office/drawing/2014/main" id="{8F7803EE-E8EF-D54B-A98F-724E6070D4AC}"/>
              </a:ext>
            </a:extLst>
          </p:cNvPr>
          <p:cNvPicPr>
            <a:picLocks noChangeAspect="1"/>
          </p:cNvPicPr>
          <p:nvPr/>
        </p:nvPicPr>
        <p:blipFill>
          <a:blip r:embed="rId4">
            <a:alphaModFix amt="20000"/>
          </a:blip>
          <a:stretch>
            <a:fillRect/>
          </a:stretch>
        </p:blipFill>
        <p:spPr>
          <a:xfrm>
            <a:off x="7319443" y="3664597"/>
            <a:ext cx="1447800" cy="1447800"/>
          </a:xfrm>
          <a:prstGeom prst="rect">
            <a:avLst/>
          </a:prstGeom>
          <a:ln>
            <a:noFill/>
          </a:ln>
        </p:spPr>
      </p:pic>
      <p:sp>
        <p:nvSpPr>
          <p:cNvPr id="19" name="Content Placeholder 3">
            <a:extLst>
              <a:ext uri="{FF2B5EF4-FFF2-40B4-BE49-F238E27FC236}">
                <a16:creationId xmlns:a16="http://schemas.microsoft.com/office/drawing/2014/main" id="{32936576-D0B6-FC4A-B27F-67160A25C105}"/>
              </a:ext>
            </a:extLst>
          </p:cNvPr>
          <p:cNvSpPr txBox="1">
            <a:spLocks/>
          </p:cNvSpPr>
          <p:nvPr/>
        </p:nvSpPr>
        <p:spPr>
          <a:xfrm>
            <a:off x="7194525" y="4121797"/>
            <a:ext cx="1752600" cy="685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Cooling Towers</a:t>
            </a:r>
            <a:endParaRPr lang="en-US" sz="1800">
              <a:solidFill>
                <a:schemeClr val="tx1"/>
              </a:solidFill>
            </a:endParaRPr>
          </a:p>
        </p:txBody>
      </p:sp>
      <p:pic>
        <p:nvPicPr>
          <p:cNvPr id="20" name="Picture 19">
            <a:extLst>
              <a:ext uri="{FF2B5EF4-FFF2-40B4-BE49-F238E27FC236}">
                <a16:creationId xmlns:a16="http://schemas.microsoft.com/office/drawing/2014/main" id="{DDCCB760-8A86-7A4F-9B24-F28683B5B198}"/>
              </a:ext>
            </a:extLst>
          </p:cNvPr>
          <p:cNvPicPr>
            <a:picLocks noChangeAspect="1"/>
          </p:cNvPicPr>
          <p:nvPr/>
        </p:nvPicPr>
        <p:blipFill>
          <a:blip r:embed="rId4">
            <a:alphaModFix amt="20000"/>
          </a:blip>
          <a:stretch>
            <a:fillRect/>
          </a:stretch>
        </p:blipFill>
        <p:spPr>
          <a:xfrm>
            <a:off x="6280125" y="3283597"/>
            <a:ext cx="1219200" cy="1219200"/>
          </a:xfrm>
          <a:prstGeom prst="rect">
            <a:avLst/>
          </a:prstGeom>
          <a:ln>
            <a:noFill/>
          </a:ln>
        </p:spPr>
      </p:pic>
      <p:sp>
        <p:nvSpPr>
          <p:cNvPr id="21" name="Content Placeholder 3">
            <a:extLst>
              <a:ext uri="{FF2B5EF4-FFF2-40B4-BE49-F238E27FC236}">
                <a16:creationId xmlns:a16="http://schemas.microsoft.com/office/drawing/2014/main" id="{34AD86E2-E748-BE4F-90AC-F9ACC1B100F0}"/>
              </a:ext>
            </a:extLst>
          </p:cNvPr>
          <p:cNvSpPr txBox="1">
            <a:spLocks/>
          </p:cNvSpPr>
          <p:nvPr/>
        </p:nvSpPr>
        <p:spPr>
          <a:xfrm>
            <a:off x="6280125" y="3626497"/>
            <a:ext cx="1219200" cy="685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Oil and Gas</a:t>
            </a:r>
            <a:endParaRPr lang="en-US" sz="1800">
              <a:solidFill>
                <a:schemeClr val="tx1"/>
              </a:solidFill>
            </a:endParaRPr>
          </a:p>
        </p:txBody>
      </p:sp>
      <p:pic>
        <p:nvPicPr>
          <p:cNvPr id="22" name="Picture 21">
            <a:extLst>
              <a:ext uri="{FF2B5EF4-FFF2-40B4-BE49-F238E27FC236}">
                <a16:creationId xmlns:a16="http://schemas.microsoft.com/office/drawing/2014/main" id="{AF32BF94-654F-2D4D-85CC-099EEB31D243}"/>
              </a:ext>
            </a:extLst>
          </p:cNvPr>
          <p:cNvPicPr>
            <a:picLocks noChangeAspect="1"/>
          </p:cNvPicPr>
          <p:nvPr/>
        </p:nvPicPr>
        <p:blipFill>
          <a:blip r:embed="rId4">
            <a:alphaModFix amt="20000"/>
          </a:blip>
          <a:stretch>
            <a:fillRect/>
          </a:stretch>
        </p:blipFill>
        <p:spPr>
          <a:xfrm>
            <a:off x="3613125" y="3588397"/>
            <a:ext cx="1600200" cy="1600200"/>
          </a:xfrm>
          <a:prstGeom prst="rect">
            <a:avLst/>
          </a:prstGeom>
          <a:ln>
            <a:noFill/>
          </a:ln>
        </p:spPr>
      </p:pic>
      <p:sp>
        <p:nvSpPr>
          <p:cNvPr id="23" name="Content Placeholder 3">
            <a:extLst>
              <a:ext uri="{FF2B5EF4-FFF2-40B4-BE49-F238E27FC236}">
                <a16:creationId xmlns:a16="http://schemas.microsoft.com/office/drawing/2014/main" id="{647A7144-A576-6641-BB3E-BC8A38EBE9D4}"/>
              </a:ext>
            </a:extLst>
          </p:cNvPr>
          <p:cNvSpPr txBox="1">
            <a:spLocks/>
          </p:cNvSpPr>
          <p:nvPr/>
        </p:nvSpPr>
        <p:spPr>
          <a:xfrm>
            <a:off x="3536925" y="3893197"/>
            <a:ext cx="1752600" cy="1066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Food &amp; Beverage Processing</a:t>
            </a:r>
          </a:p>
        </p:txBody>
      </p:sp>
      <p:pic>
        <p:nvPicPr>
          <p:cNvPr id="24" name="Picture 23">
            <a:extLst>
              <a:ext uri="{FF2B5EF4-FFF2-40B4-BE49-F238E27FC236}">
                <a16:creationId xmlns:a16="http://schemas.microsoft.com/office/drawing/2014/main" id="{B7F4C1CA-11C2-C54E-A5E6-79F94324D299}"/>
              </a:ext>
            </a:extLst>
          </p:cNvPr>
          <p:cNvPicPr>
            <a:picLocks noChangeAspect="1"/>
          </p:cNvPicPr>
          <p:nvPr/>
        </p:nvPicPr>
        <p:blipFill>
          <a:blip r:embed="rId4">
            <a:alphaModFix amt="20000"/>
          </a:blip>
          <a:stretch>
            <a:fillRect/>
          </a:stretch>
        </p:blipFill>
        <p:spPr>
          <a:xfrm>
            <a:off x="5289525" y="3740797"/>
            <a:ext cx="1219200" cy="1219200"/>
          </a:xfrm>
          <a:prstGeom prst="rect">
            <a:avLst/>
          </a:prstGeom>
          <a:ln>
            <a:noFill/>
          </a:ln>
        </p:spPr>
      </p:pic>
      <p:sp>
        <p:nvSpPr>
          <p:cNvPr id="25" name="Content Placeholder 3">
            <a:extLst>
              <a:ext uri="{FF2B5EF4-FFF2-40B4-BE49-F238E27FC236}">
                <a16:creationId xmlns:a16="http://schemas.microsoft.com/office/drawing/2014/main" id="{214C33B6-CB91-6D4D-9655-B3DE14217586}"/>
              </a:ext>
            </a:extLst>
          </p:cNvPr>
          <p:cNvSpPr txBox="1">
            <a:spLocks/>
          </p:cNvSpPr>
          <p:nvPr/>
        </p:nvSpPr>
        <p:spPr>
          <a:xfrm>
            <a:off x="5175225" y="4007497"/>
            <a:ext cx="1409700" cy="6858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Water Recycling</a:t>
            </a:r>
          </a:p>
        </p:txBody>
      </p:sp>
      <p:pic>
        <p:nvPicPr>
          <p:cNvPr id="26" name="Picture 25">
            <a:extLst>
              <a:ext uri="{FF2B5EF4-FFF2-40B4-BE49-F238E27FC236}">
                <a16:creationId xmlns:a16="http://schemas.microsoft.com/office/drawing/2014/main" id="{EBE5094A-A010-4A4E-8043-BAE3DEE7051E}"/>
              </a:ext>
            </a:extLst>
          </p:cNvPr>
          <p:cNvPicPr>
            <a:picLocks noChangeAspect="1"/>
          </p:cNvPicPr>
          <p:nvPr/>
        </p:nvPicPr>
        <p:blipFill>
          <a:blip r:embed="rId4">
            <a:alphaModFix amt="20000"/>
          </a:blip>
          <a:stretch>
            <a:fillRect/>
          </a:stretch>
        </p:blipFill>
        <p:spPr>
          <a:xfrm>
            <a:off x="2089125" y="3588397"/>
            <a:ext cx="1600200" cy="1600200"/>
          </a:xfrm>
          <a:prstGeom prst="rect">
            <a:avLst/>
          </a:prstGeom>
          <a:ln>
            <a:noFill/>
          </a:ln>
        </p:spPr>
      </p:pic>
      <p:sp>
        <p:nvSpPr>
          <p:cNvPr id="27" name="Content Placeholder 3">
            <a:extLst>
              <a:ext uri="{FF2B5EF4-FFF2-40B4-BE49-F238E27FC236}">
                <a16:creationId xmlns:a16="http://schemas.microsoft.com/office/drawing/2014/main" id="{D8F0A6DB-6EEF-104F-B9FB-4DC1E065929E}"/>
              </a:ext>
            </a:extLst>
          </p:cNvPr>
          <p:cNvSpPr txBox="1">
            <a:spLocks/>
          </p:cNvSpPr>
          <p:nvPr/>
        </p:nvSpPr>
        <p:spPr>
          <a:xfrm>
            <a:off x="2012925" y="4045597"/>
            <a:ext cx="1752600" cy="685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Desalination Plants</a:t>
            </a:r>
          </a:p>
        </p:txBody>
      </p:sp>
      <p:pic>
        <p:nvPicPr>
          <p:cNvPr id="28" name="Picture 27">
            <a:extLst>
              <a:ext uri="{FF2B5EF4-FFF2-40B4-BE49-F238E27FC236}">
                <a16:creationId xmlns:a16="http://schemas.microsoft.com/office/drawing/2014/main" id="{5B8B929A-9E5C-8947-B18F-4A81D59B4FCA}"/>
              </a:ext>
            </a:extLst>
          </p:cNvPr>
          <p:cNvPicPr>
            <a:picLocks noChangeAspect="1"/>
          </p:cNvPicPr>
          <p:nvPr/>
        </p:nvPicPr>
        <p:blipFill>
          <a:blip r:embed="rId4">
            <a:alphaModFix amt="20000"/>
          </a:blip>
          <a:stretch>
            <a:fillRect/>
          </a:stretch>
        </p:blipFill>
        <p:spPr>
          <a:xfrm>
            <a:off x="1136513" y="4388497"/>
            <a:ext cx="1600200" cy="1600200"/>
          </a:xfrm>
          <a:prstGeom prst="rect">
            <a:avLst/>
          </a:prstGeom>
          <a:ln>
            <a:noFill/>
          </a:ln>
        </p:spPr>
      </p:pic>
      <p:sp>
        <p:nvSpPr>
          <p:cNvPr id="29" name="Content Placeholder 3">
            <a:extLst>
              <a:ext uri="{FF2B5EF4-FFF2-40B4-BE49-F238E27FC236}">
                <a16:creationId xmlns:a16="http://schemas.microsoft.com/office/drawing/2014/main" id="{C8549FFA-77A6-4848-8CC7-E57C23A5C6BA}"/>
              </a:ext>
            </a:extLst>
          </p:cNvPr>
          <p:cNvSpPr txBox="1">
            <a:spLocks/>
          </p:cNvSpPr>
          <p:nvPr/>
        </p:nvSpPr>
        <p:spPr>
          <a:xfrm>
            <a:off x="1079422" y="4863179"/>
            <a:ext cx="1752600" cy="10668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Healthcare and Life Sciences</a:t>
            </a:r>
          </a:p>
        </p:txBody>
      </p:sp>
      <p:pic>
        <p:nvPicPr>
          <p:cNvPr id="30" name="Picture 29">
            <a:extLst>
              <a:ext uri="{FF2B5EF4-FFF2-40B4-BE49-F238E27FC236}">
                <a16:creationId xmlns:a16="http://schemas.microsoft.com/office/drawing/2014/main" id="{37EF6529-CCD7-024F-8F16-9110BF267B5C}"/>
              </a:ext>
            </a:extLst>
          </p:cNvPr>
          <p:cNvPicPr>
            <a:picLocks noChangeAspect="1"/>
          </p:cNvPicPr>
          <p:nvPr/>
        </p:nvPicPr>
        <p:blipFill>
          <a:blip r:embed="rId4">
            <a:alphaModFix amt="20000"/>
          </a:blip>
          <a:stretch>
            <a:fillRect/>
          </a:stretch>
        </p:blipFill>
        <p:spPr>
          <a:xfrm>
            <a:off x="4832325" y="4655197"/>
            <a:ext cx="1385455" cy="1385455"/>
          </a:xfrm>
          <a:prstGeom prst="rect">
            <a:avLst/>
          </a:prstGeom>
          <a:ln>
            <a:noFill/>
          </a:ln>
        </p:spPr>
      </p:pic>
      <p:sp>
        <p:nvSpPr>
          <p:cNvPr id="31" name="Content Placeholder 3">
            <a:extLst>
              <a:ext uri="{FF2B5EF4-FFF2-40B4-BE49-F238E27FC236}">
                <a16:creationId xmlns:a16="http://schemas.microsoft.com/office/drawing/2014/main" id="{C40FB8D5-E782-5D4B-9749-DEEAC4673F67}"/>
              </a:ext>
            </a:extLst>
          </p:cNvPr>
          <p:cNvSpPr txBox="1">
            <a:spLocks/>
          </p:cNvSpPr>
          <p:nvPr/>
        </p:nvSpPr>
        <p:spPr>
          <a:xfrm>
            <a:off x="4728762" y="5158999"/>
            <a:ext cx="1592580" cy="37785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Hospitality</a:t>
            </a:r>
            <a:endParaRPr lang="en-US" sz="1800">
              <a:solidFill>
                <a:schemeClr val="tx1"/>
              </a:solidFill>
            </a:endParaRPr>
          </a:p>
        </p:txBody>
      </p:sp>
      <p:pic>
        <p:nvPicPr>
          <p:cNvPr id="32" name="Picture 31">
            <a:extLst>
              <a:ext uri="{FF2B5EF4-FFF2-40B4-BE49-F238E27FC236}">
                <a16:creationId xmlns:a16="http://schemas.microsoft.com/office/drawing/2014/main" id="{47213AD7-2FFF-2047-AF8B-4F4CB889D28B}"/>
              </a:ext>
            </a:extLst>
          </p:cNvPr>
          <p:cNvPicPr>
            <a:picLocks noChangeAspect="1"/>
          </p:cNvPicPr>
          <p:nvPr/>
        </p:nvPicPr>
        <p:blipFill>
          <a:blip r:embed="rId4">
            <a:alphaModFix amt="20000"/>
          </a:blip>
          <a:stretch>
            <a:fillRect/>
          </a:stretch>
        </p:blipFill>
        <p:spPr>
          <a:xfrm>
            <a:off x="6203925" y="4426597"/>
            <a:ext cx="1371600" cy="1371600"/>
          </a:xfrm>
          <a:prstGeom prst="rect">
            <a:avLst/>
          </a:prstGeom>
          <a:ln>
            <a:noFill/>
          </a:ln>
        </p:spPr>
      </p:pic>
      <p:sp>
        <p:nvSpPr>
          <p:cNvPr id="33" name="Content Placeholder 3">
            <a:extLst>
              <a:ext uri="{FF2B5EF4-FFF2-40B4-BE49-F238E27FC236}">
                <a16:creationId xmlns:a16="http://schemas.microsoft.com/office/drawing/2014/main" id="{E68D5F81-A94D-444C-A387-692A0CDDA24A}"/>
              </a:ext>
            </a:extLst>
          </p:cNvPr>
          <p:cNvSpPr txBox="1">
            <a:spLocks/>
          </p:cNvSpPr>
          <p:nvPr/>
        </p:nvSpPr>
        <p:spPr>
          <a:xfrm>
            <a:off x="6127725" y="4731397"/>
            <a:ext cx="1524000" cy="62865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1800" b="1">
                <a:solidFill>
                  <a:schemeClr val="tx1"/>
                </a:solidFill>
              </a:rPr>
              <a:t>Well Water Treatment</a:t>
            </a:r>
          </a:p>
        </p:txBody>
      </p:sp>
      <p:pic>
        <p:nvPicPr>
          <p:cNvPr id="34" name="Picture 33">
            <a:extLst>
              <a:ext uri="{FF2B5EF4-FFF2-40B4-BE49-F238E27FC236}">
                <a16:creationId xmlns:a16="http://schemas.microsoft.com/office/drawing/2014/main" id="{0614A1F9-B233-B442-A472-9D7412FE1808}"/>
              </a:ext>
            </a:extLst>
          </p:cNvPr>
          <p:cNvPicPr>
            <a:picLocks noChangeAspect="1"/>
          </p:cNvPicPr>
          <p:nvPr/>
        </p:nvPicPr>
        <p:blipFill>
          <a:blip r:embed="rId5"/>
          <a:stretch>
            <a:fillRect/>
          </a:stretch>
        </p:blipFill>
        <p:spPr>
          <a:xfrm>
            <a:off x="9528176" y="5630117"/>
            <a:ext cx="2751237" cy="1260204"/>
          </a:xfrm>
          <a:prstGeom prst="rect">
            <a:avLst/>
          </a:prstGeom>
        </p:spPr>
      </p:pic>
      <p:pic>
        <p:nvPicPr>
          <p:cNvPr id="3074" name="Picture 2" descr="The Organic Seal | Agricultural Marketing Service">
            <a:extLst>
              <a:ext uri="{FF2B5EF4-FFF2-40B4-BE49-F238E27FC236}">
                <a16:creationId xmlns:a16="http://schemas.microsoft.com/office/drawing/2014/main" id="{69DBFD7B-83F0-3D48-838E-E085489F4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2221" y="345314"/>
            <a:ext cx="967309" cy="96730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D94FD95-D6D2-C748-969D-84F805F21D14}"/>
              </a:ext>
            </a:extLst>
          </p:cNvPr>
          <p:cNvSpPr/>
          <p:nvPr/>
        </p:nvSpPr>
        <p:spPr>
          <a:xfrm>
            <a:off x="1281453" y="2523645"/>
            <a:ext cx="1567037" cy="1521952"/>
          </a:xfrm>
          <a:prstGeom prst="ellipse">
            <a:avLst/>
          </a:prstGeom>
          <a:no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TextBox 9">
            <a:extLst>
              <a:ext uri="{FF2B5EF4-FFF2-40B4-BE49-F238E27FC236}">
                <a16:creationId xmlns:a16="http://schemas.microsoft.com/office/drawing/2014/main" id="{5A731104-46F2-1044-94C7-D9BBD588AF10}"/>
              </a:ext>
            </a:extLst>
          </p:cNvPr>
          <p:cNvSpPr txBox="1"/>
          <p:nvPr/>
        </p:nvSpPr>
        <p:spPr>
          <a:xfrm>
            <a:off x="1320192" y="2963630"/>
            <a:ext cx="1485900" cy="646331"/>
          </a:xfrm>
          <a:prstGeom prst="rect">
            <a:avLst/>
          </a:prstGeom>
          <a:noFill/>
        </p:spPr>
        <p:txBody>
          <a:bodyPr wrap="square" rtlCol="0">
            <a:spAutoFit/>
          </a:bodyPr>
          <a:lstStyle/>
          <a:p>
            <a:pPr algn="ctr"/>
            <a:r>
              <a:rPr lang="en-US" b="1"/>
              <a:t>Zebra Mussel Treatment</a:t>
            </a:r>
          </a:p>
        </p:txBody>
      </p:sp>
      <p:sp>
        <p:nvSpPr>
          <p:cNvPr id="37" name="Oval 36">
            <a:extLst>
              <a:ext uri="{FF2B5EF4-FFF2-40B4-BE49-F238E27FC236}">
                <a16:creationId xmlns:a16="http://schemas.microsoft.com/office/drawing/2014/main" id="{2A2EC454-AA4E-3A43-84FC-A291C072F385}"/>
              </a:ext>
            </a:extLst>
          </p:cNvPr>
          <p:cNvSpPr/>
          <p:nvPr/>
        </p:nvSpPr>
        <p:spPr>
          <a:xfrm>
            <a:off x="2743369" y="2523645"/>
            <a:ext cx="1564929" cy="1519904"/>
          </a:xfrm>
          <a:prstGeom prst="ellipse">
            <a:avLst/>
          </a:prstGeom>
          <a:noFill/>
          <a:ln>
            <a:solidFill>
              <a:schemeClr val="accent1">
                <a:shade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6" name="TextBox 35">
            <a:extLst>
              <a:ext uri="{FF2B5EF4-FFF2-40B4-BE49-F238E27FC236}">
                <a16:creationId xmlns:a16="http://schemas.microsoft.com/office/drawing/2014/main" id="{C3B9D8D4-414D-6147-8EE1-C3B340BDE19A}"/>
              </a:ext>
            </a:extLst>
          </p:cNvPr>
          <p:cNvSpPr txBox="1"/>
          <p:nvPr/>
        </p:nvSpPr>
        <p:spPr>
          <a:xfrm>
            <a:off x="2851485" y="2887154"/>
            <a:ext cx="1305658" cy="923330"/>
          </a:xfrm>
          <a:prstGeom prst="rect">
            <a:avLst/>
          </a:prstGeom>
          <a:noFill/>
        </p:spPr>
        <p:txBody>
          <a:bodyPr wrap="square" rtlCol="0">
            <a:spAutoFit/>
          </a:bodyPr>
          <a:lstStyle/>
          <a:p>
            <a:pPr algn="ctr"/>
            <a:r>
              <a:rPr lang="en-US" b="1"/>
              <a:t>Fe &amp; Mn Treatment</a:t>
            </a:r>
          </a:p>
          <a:p>
            <a:pPr algn="ctr"/>
            <a:endParaRPr lang="en-US" b="1"/>
          </a:p>
        </p:txBody>
      </p:sp>
    </p:spTree>
    <p:extLst>
      <p:ext uri="{BB962C8B-B14F-4D97-AF65-F5344CB8AC3E}">
        <p14:creationId xmlns:p14="http://schemas.microsoft.com/office/powerpoint/2010/main" val="247515177"/>
      </p:ext>
    </p:extLst>
  </p:cSld>
  <p:clrMapOvr>
    <a:masterClrMapping/>
  </p:clrMapOvr>
  <mc:AlternateContent xmlns:mc="http://schemas.openxmlformats.org/markup-compatibility/2006">
    <mc:Choice xmlns:p14="http://schemas.microsoft.com/office/powerpoint/2010/main" Requires="p14">
      <p:transition spd="slow" p14:dur="2000" advTm="21348"/>
    </mc:Choice>
    <mc:Fallback>
      <p:transition spd="slow" advTm="2134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771657" y="1494711"/>
            <a:ext cx="8042276" cy="4953000"/>
          </a:xfrm>
        </p:spPr>
        <p:txBody>
          <a:bodyPr>
            <a:normAutofit/>
          </a:bodyPr>
          <a:lstStyle/>
          <a:p>
            <a:r>
              <a:rPr lang="en-US" sz="1800" b="1"/>
              <a:t>Plant trials partnerships</a:t>
            </a:r>
          </a:p>
          <a:p>
            <a:pPr lvl="1"/>
            <a:r>
              <a:rPr lang="en-US" sz="1800" b="1"/>
              <a:t>Municipal Water Treatment Pilot</a:t>
            </a:r>
          </a:p>
          <a:p>
            <a:pPr lvl="1"/>
            <a:r>
              <a:rPr lang="en-US" sz="1800" b="1"/>
              <a:t>Wastewater Treatment Pilots</a:t>
            </a:r>
          </a:p>
          <a:p>
            <a:pPr lvl="1"/>
            <a:r>
              <a:rPr lang="en-US" sz="1800" b="1"/>
              <a:t>Desalination Studies</a:t>
            </a:r>
          </a:p>
          <a:p>
            <a:pPr lvl="1"/>
            <a:r>
              <a:rPr lang="en-US" sz="1800" b="1"/>
              <a:t>Water Recycle and Reuse Projects</a:t>
            </a:r>
          </a:p>
          <a:p>
            <a:pPr lvl="1"/>
            <a:endParaRPr lang="en-US" sz="1800" b="1"/>
          </a:p>
          <a:p>
            <a:r>
              <a:rPr lang="en-US" sz="1800" b="1"/>
              <a:t>Pilot Studies partnership</a:t>
            </a:r>
          </a:p>
          <a:p>
            <a:pPr lvl="1"/>
            <a:r>
              <a:rPr lang="en-US" sz="1800" b="1"/>
              <a:t>Controlling Biofilm in the distribution system</a:t>
            </a:r>
          </a:p>
          <a:p>
            <a:pPr lvl="1"/>
            <a:r>
              <a:rPr lang="en-US" sz="1800" b="1"/>
              <a:t>Lowering or reducing the formation of TTHM’s and HAA5’s</a:t>
            </a:r>
          </a:p>
          <a:p>
            <a:pPr lvl="1"/>
            <a:r>
              <a:rPr lang="en-US" sz="1800" b="1"/>
              <a:t>Lowering or reducing iron and manganese</a:t>
            </a:r>
          </a:p>
          <a:p>
            <a:pPr lvl="1"/>
            <a:r>
              <a:rPr lang="en-US" sz="1800" b="1"/>
              <a:t>Lowering or eliminating Taste and Odor complaints</a:t>
            </a:r>
          </a:p>
          <a:p>
            <a:pPr lvl="1"/>
            <a:r>
              <a:rPr lang="en-US" sz="1800" b="1"/>
              <a:t>Eliminating the influence of zebra mussels </a:t>
            </a:r>
          </a:p>
          <a:p>
            <a:pPr lvl="1"/>
            <a:endParaRPr lang="en-US" sz="1800" b="1"/>
          </a:p>
          <a:p>
            <a:r>
              <a:rPr lang="en-US" sz="1800" b="1"/>
              <a:t>Earning Contact Time (CT) Credit as a primary disinfectant</a:t>
            </a:r>
          </a:p>
        </p:txBody>
      </p:sp>
      <p:sp>
        <p:nvSpPr>
          <p:cNvPr id="6" name="Title 5"/>
          <p:cNvSpPr>
            <a:spLocks noGrp="1"/>
          </p:cNvSpPr>
          <p:nvPr>
            <p:ph type="title"/>
          </p:nvPr>
        </p:nvSpPr>
        <p:spPr>
          <a:xfrm>
            <a:off x="713517" y="192166"/>
            <a:ext cx="10515600" cy="1325563"/>
          </a:xfrm>
        </p:spPr>
        <p:txBody>
          <a:bodyPr/>
          <a:lstStyle/>
          <a:p>
            <a:r>
              <a:rPr lang="en-US" b="1"/>
              <a:t>Let’s get started</a:t>
            </a:r>
          </a:p>
        </p:txBody>
      </p:sp>
      <p:pic>
        <p:nvPicPr>
          <p:cNvPr id="2" name="Picture 1" descr="FootStep-30-opac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260" y="1037511"/>
            <a:ext cx="5908857" cy="5410200"/>
          </a:xfrm>
          <a:prstGeom prst="rect">
            <a:avLst/>
          </a:prstGeom>
        </p:spPr>
      </p:pic>
      <p:pic>
        <p:nvPicPr>
          <p:cNvPr id="8" name="Picture 7">
            <a:extLst>
              <a:ext uri="{FF2B5EF4-FFF2-40B4-BE49-F238E27FC236}">
                <a16:creationId xmlns:a16="http://schemas.microsoft.com/office/drawing/2014/main" id="{1A208A5C-5AC0-224F-8296-0979F33727D9}"/>
              </a:ext>
            </a:extLst>
          </p:cNvPr>
          <p:cNvPicPr>
            <a:picLocks noChangeAspect="1"/>
          </p:cNvPicPr>
          <p:nvPr/>
        </p:nvPicPr>
        <p:blipFill>
          <a:blip r:embed="rId4"/>
          <a:stretch>
            <a:fillRect/>
          </a:stretch>
        </p:blipFill>
        <p:spPr>
          <a:xfrm>
            <a:off x="9548516" y="5612282"/>
            <a:ext cx="2751237" cy="1260204"/>
          </a:xfrm>
          <a:prstGeom prst="rect">
            <a:avLst/>
          </a:prstGeom>
        </p:spPr>
      </p:pic>
    </p:spTree>
    <p:extLst>
      <p:ext uri="{BB962C8B-B14F-4D97-AF65-F5344CB8AC3E}">
        <p14:creationId xmlns:p14="http://schemas.microsoft.com/office/powerpoint/2010/main" val="2191721667"/>
      </p:ext>
    </p:extLst>
  </p:cSld>
  <p:clrMapOvr>
    <a:masterClrMapping/>
  </p:clrMapOvr>
  <mc:AlternateContent xmlns:mc="http://schemas.openxmlformats.org/markup-compatibility/2006">
    <mc:Choice xmlns:p14="http://schemas.microsoft.com/office/powerpoint/2010/main" Requires="p14">
      <p:transition spd="slow" p14:dur="2000" advTm="34606"/>
    </mc:Choice>
    <mc:Fallback>
      <p:transition spd="slow" advTm="3460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7972173" y="626514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CE407-6216-4202-80E4-A30DC2F709B2}" type="slidenum">
              <a:rPr lang="en-US" smtClean="0"/>
              <a:pPr/>
              <a:t>14</a:t>
            </a:fld>
            <a:endParaRPr lang="en-US"/>
          </a:p>
        </p:txBody>
      </p:sp>
      <p:sp>
        <p:nvSpPr>
          <p:cNvPr id="5" name="Content Placeholder 4"/>
          <p:cNvSpPr>
            <a:spLocks noGrp="1"/>
          </p:cNvSpPr>
          <p:nvPr>
            <p:ph idx="1"/>
          </p:nvPr>
        </p:nvSpPr>
        <p:spPr>
          <a:xfrm>
            <a:off x="1033072" y="2134474"/>
            <a:ext cx="8042276" cy="4495800"/>
          </a:xfrm>
        </p:spPr>
        <p:txBody>
          <a:bodyPr>
            <a:normAutofit/>
          </a:bodyPr>
          <a:lstStyle/>
          <a:p>
            <a:r>
              <a:rPr lang="en-US" sz="2400" b="1"/>
              <a:t>We want to run more pilot studies in water systems impacted by THM’s and HAA5’s</a:t>
            </a:r>
          </a:p>
          <a:p>
            <a:r>
              <a:rPr lang="en-US" sz="2400" b="1"/>
              <a:t>We are looking for water plants with T &amp; O complaints</a:t>
            </a:r>
          </a:p>
          <a:p>
            <a:r>
              <a:rPr lang="en-US" sz="2400" b="1"/>
              <a:t>We want to demonstrate biofilm removal</a:t>
            </a:r>
          </a:p>
          <a:p>
            <a:r>
              <a:rPr lang="en-US" sz="2400" b="1"/>
              <a:t>We want to do a study on removal Zebra Mussels</a:t>
            </a:r>
          </a:p>
        </p:txBody>
      </p:sp>
      <p:sp>
        <p:nvSpPr>
          <p:cNvPr id="6" name="Title 5"/>
          <p:cNvSpPr>
            <a:spLocks noGrp="1"/>
          </p:cNvSpPr>
          <p:nvPr>
            <p:ph type="title"/>
          </p:nvPr>
        </p:nvSpPr>
        <p:spPr/>
        <p:txBody>
          <a:bodyPr/>
          <a:lstStyle/>
          <a:p>
            <a:pPr algn="ctr"/>
            <a:r>
              <a:rPr lang="en-US" b="1"/>
              <a:t>Summary</a:t>
            </a:r>
          </a:p>
        </p:txBody>
      </p:sp>
      <p:pic>
        <p:nvPicPr>
          <p:cNvPr id="8" name="Picture 7">
            <a:extLst>
              <a:ext uri="{FF2B5EF4-FFF2-40B4-BE49-F238E27FC236}">
                <a16:creationId xmlns:a16="http://schemas.microsoft.com/office/drawing/2014/main" id="{D9AF5247-9626-8E4E-AA8D-298C02CEAE25}"/>
              </a:ext>
            </a:extLst>
          </p:cNvPr>
          <p:cNvPicPr>
            <a:picLocks noChangeAspect="1"/>
          </p:cNvPicPr>
          <p:nvPr/>
        </p:nvPicPr>
        <p:blipFill>
          <a:blip r:embed="rId4"/>
          <a:stretch>
            <a:fillRect/>
          </a:stretch>
        </p:blipFill>
        <p:spPr>
          <a:xfrm>
            <a:off x="9548516" y="5635047"/>
            <a:ext cx="2751237" cy="1260204"/>
          </a:xfrm>
          <a:prstGeom prst="rect">
            <a:avLst/>
          </a:prstGeom>
        </p:spPr>
      </p:pic>
    </p:spTree>
    <p:extLst>
      <p:ext uri="{BB962C8B-B14F-4D97-AF65-F5344CB8AC3E}">
        <p14:creationId xmlns:p14="http://schemas.microsoft.com/office/powerpoint/2010/main" val="2686224004"/>
      </p:ext>
    </p:extLst>
  </p:cSld>
  <p:clrMapOvr>
    <a:masterClrMapping/>
  </p:clrMapOvr>
  <mc:AlternateContent xmlns:mc="http://schemas.openxmlformats.org/markup-compatibility/2006">
    <mc:Choice xmlns:p14="http://schemas.microsoft.com/office/powerpoint/2010/main" Requires="p14">
      <p:transition spd="slow" p14:dur="2000" advTm="19700"/>
    </mc:Choice>
    <mc:Fallback>
      <p:transition spd="slow" advTm="197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2429" y="208730"/>
            <a:ext cx="2362200" cy="578224"/>
          </a:xfrm>
        </p:spPr>
        <p:txBody>
          <a:bodyPr>
            <a:normAutofit fontScale="90000"/>
          </a:bodyPr>
          <a:lstStyle/>
          <a:p>
            <a:r>
              <a:rPr lang="en-US" b="1"/>
              <a:t>Thank you</a:t>
            </a:r>
          </a:p>
        </p:txBody>
      </p:sp>
      <p:sp>
        <p:nvSpPr>
          <p:cNvPr id="8" name="Content Placeholder 6"/>
          <p:cNvSpPr txBox="1">
            <a:spLocks/>
          </p:cNvSpPr>
          <p:nvPr/>
        </p:nvSpPr>
        <p:spPr>
          <a:xfrm>
            <a:off x="3049492" y="5634888"/>
            <a:ext cx="5793175" cy="62813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sz="2800" i="1" dirty="0">
                <a:solidFill>
                  <a:schemeClr val="accent1">
                    <a:lumMod val="75000"/>
                  </a:schemeClr>
                </a:solidFill>
              </a:rPr>
              <a:t>Charles Jennings</a:t>
            </a:r>
          </a:p>
        </p:txBody>
      </p:sp>
      <p:pic>
        <p:nvPicPr>
          <p:cNvPr id="11" name="Picture 10"/>
          <p:cNvPicPr>
            <a:picLocks noChangeAspect="1"/>
          </p:cNvPicPr>
          <p:nvPr/>
        </p:nvPicPr>
        <p:blipFill>
          <a:blip r:embed="rId3"/>
          <a:stretch>
            <a:fillRect/>
          </a:stretch>
        </p:blipFill>
        <p:spPr>
          <a:xfrm>
            <a:off x="3669957" y="1271777"/>
            <a:ext cx="4256920" cy="4314445"/>
          </a:xfrm>
          <a:prstGeom prst="rect">
            <a:avLst/>
          </a:prstGeom>
          <a:effectLst>
            <a:outerShdw blurRad="50800" dist="38100" dir="2700000" algn="tl" rotWithShape="0">
              <a:prstClr val="black">
                <a:alpha val="40000"/>
              </a:prstClr>
            </a:outerShdw>
          </a:effectLst>
        </p:spPr>
      </p:pic>
      <p:sp>
        <p:nvSpPr>
          <p:cNvPr id="14" name="Content Placeholder 6"/>
          <p:cNvSpPr txBox="1">
            <a:spLocks/>
          </p:cNvSpPr>
          <p:nvPr/>
        </p:nvSpPr>
        <p:spPr>
          <a:xfrm>
            <a:off x="-357161" y="6097446"/>
            <a:ext cx="12210736" cy="100559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sz="1800" err="1">
                <a:solidFill>
                  <a:srgbClr val="24698C"/>
                </a:solidFill>
              </a:rPr>
              <a:t>Jenfitch.com</a:t>
            </a:r>
            <a:r>
              <a:rPr lang="en-US" sz="1800">
                <a:solidFill>
                  <a:srgbClr val="24698C"/>
                </a:solidFill>
              </a:rPr>
              <a:t> • t: 925-289-3559 x102</a:t>
            </a:r>
            <a:br>
              <a:rPr lang="en-US" sz="1800">
                <a:solidFill>
                  <a:srgbClr val="24698C"/>
                </a:solidFill>
              </a:rPr>
            </a:br>
            <a:r>
              <a:rPr lang="en-US" sz="1800">
                <a:solidFill>
                  <a:srgbClr val="24698C"/>
                </a:solidFill>
              </a:rPr>
              <a:t>712 Bancroft Rd #805, Walnut Creek, California 94598 • Made in the USA </a:t>
            </a:r>
          </a:p>
        </p:txBody>
      </p:sp>
      <p:pic>
        <p:nvPicPr>
          <p:cNvPr id="10" name="Picture 9">
            <a:extLst>
              <a:ext uri="{FF2B5EF4-FFF2-40B4-BE49-F238E27FC236}">
                <a16:creationId xmlns:a16="http://schemas.microsoft.com/office/drawing/2014/main" id="{1B492A9E-0E3E-9646-AF1F-258C82D3A114}"/>
              </a:ext>
            </a:extLst>
          </p:cNvPr>
          <p:cNvPicPr>
            <a:picLocks noChangeAspect="1"/>
          </p:cNvPicPr>
          <p:nvPr/>
        </p:nvPicPr>
        <p:blipFill>
          <a:blip r:embed="rId4"/>
          <a:stretch>
            <a:fillRect/>
          </a:stretch>
        </p:blipFill>
        <p:spPr>
          <a:xfrm>
            <a:off x="9032788" y="5342518"/>
            <a:ext cx="3342489" cy="1531027"/>
          </a:xfrm>
          <a:prstGeom prst="rect">
            <a:avLst/>
          </a:prstGeom>
        </p:spPr>
      </p:pic>
      <p:pic>
        <p:nvPicPr>
          <p:cNvPr id="1026" name="Picture 2">
            <a:extLst>
              <a:ext uri="{FF2B5EF4-FFF2-40B4-BE49-F238E27FC236}">
                <a16:creationId xmlns:a16="http://schemas.microsoft.com/office/drawing/2014/main" id="{2C31B730-B8EA-C744-9356-E6A384F9A5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157" y="1734335"/>
            <a:ext cx="3379673" cy="33893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F50395-C45F-CE4B-BF8C-10692DD729D9}"/>
              </a:ext>
            </a:extLst>
          </p:cNvPr>
          <p:cNvSpPr txBox="1"/>
          <p:nvPr/>
        </p:nvSpPr>
        <p:spPr>
          <a:xfrm>
            <a:off x="3569537" y="36177"/>
            <a:ext cx="4357340" cy="923330"/>
          </a:xfrm>
          <a:prstGeom prst="rect">
            <a:avLst/>
          </a:prstGeom>
          <a:gradFill>
            <a:gsLst>
              <a:gs pos="63000">
                <a:schemeClr val="accent1">
                  <a:lumMod val="5000"/>
                  <a:lumOff val="95000"/>
                </a:schemeClr>
              </a:gs>
              <a:gs pos="100000">
                <a:schemeClr val="accent1">
                  <a:lumMod val="45000"/>
                  <a:lumOff val="55000"/>
                </a:schemeClr>
              </a:gs>
              <a:gs pos="93000">
                <a:schemeClr val="accent1">
                  <a:lumMod val="45000"/>
                  <a:lumOff val="55000"/>
                </a:schemeClr>
              </a:gs>
              <a:gs pos="100000">
                <a:schemeClr val="accent1">
                  <a:lumMod val="30000"/>
                  <a:lumOff val="70000"/>
                </a:schemeClr>
              </a:gs>
            </a:gsLst>
            <a:lin ang="5400000" scaled="1"/>
          </a:gradFill>
          <a:effectLst/>
        </p:spPr>
        <p:txBody>
          <a:bodyPr wrap="square" rtlCol="0">
            <a:spAutoFit/>
          </a:bodyPr>
          <a:lstStyle/>
          <a:p>
            <a:pPr algn="ctr"/>
            <a:r>
              <a:rPr lang="en-US" sz="5400" b="1">
                <a:solidFill>
                  <a:schemeClr val="accent1">
                    <a:lumMod val="75000"/>
                  </a:schemeClr>
                </a:solidFill>
                <a:effectLst>
                  <a:outerShdw blurRad="50800" dist="50800" dir="5400000" sx="101000" sy="101000" algn="ctr" rotWithShape="0">
                    <a:srgbClr val="000000">
                      <a:alpha val="25037"/>
                    </a:srgbClr>
                  </a:outerShdw>
                </a:effectLst>
              </a:rPr>
              <a:t>JC 9450/9465</a:t>
            </a:r>
          </a:p>
        </p:txBody>
      </p:sp>
    </p:spTree>
    <p:extLst>
      <p:ext uri="{BB962C8B-B14F-4D97-AF65-F5344CB8AC3E}">
        <p14:creationId xmlns:p14="http://schemas.microsoft.com/office/powerpoint/2010/main" val="812524673"/>
      </p:ext>
    </p:extLst>
  </p:cSld>
  <p:clrMapOvr>
    <a:masterClrMapping/>
  </p:clrMapOvr>
  <mc:AlternateContent xmlns:mc="http://schemas.openxmlformats.org/markup-compatibility/2006">
    <mc:Choice xmlns:p14="http://schemas.microsoft.com/office/powerpoint/2010/main" Requires="p14">
      <p:transition spd="slow" p14:dur="2000" advTm="7453"/>
    </mc:Choice>
    <mc:Fallback>
      <p:transition spd="slow" advTm="745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t="-9000" b="-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B13FF-595C-2A4F-8406-2C9AC63806F3}"/>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Company History &amp; Development</a:t>
            </a:r>
          </a:p>
        </p:txBody>
      </p:sp>
      <p:sp>
        <p:nvSpPr>
          <p:cNvPr id="3" name="Content Placeholder 2">
            <a:extLst>
              <a:ext uri="{FF2B5EF4-FFF2-40B4-BE49-F238E27FC236}">
                <a16:creationId xmlns:a16="http://schemas.microsoft.com/office/drawing/2014/main" id="{B4522AE9-ABD7-8B49-A668-C42FB39E8543}"/>
              </a:ext>
            </a:extLst>
          </p:cNvPr>
          <p:cNvSpPr>
            <a:spLocks noGrp="1"/>
          </p:cNvSpPr>
          <p:nvPr>
            <p:ph idx="1"/>
          </p:nvPr>
        </p:nvSpPr>
        <p:spPr>
          <a:xfrm>
            <a:off x="4546003" y="217127"/>
            <a:ext cx="6861058" cy="5684139"/>
          </a:xfrm>
        </p:spPr>
        <p:txBody>
          <a:bodyPr anchor="ctr">
            <a:normAutofit/>
          </a:bodyPr>
          <a:lstStyle/>
          <a:p>
            <a:pPr>
              <a:lnSpc>
                <a:spcPct val="150000"/>
              </a:lnSpc>
            </a:pPr>
            <a:r>
              <a:rPr lang="en-US" sz="2000"/>
              <a:t>Jenfitch, Inc. was formed in 2008 to manufacturer and market water treatment chemicals</a:t>
            </a:r>
          </a:p>
          <a:p>
            <a:pPr>
              <a:lnSpc>
                <a:spcPct val="150000"/>
              </a:lnSpc>
            </a:pPr>
            <a:r>
              <a:rPr lang="en-US" sz="2000"/>
              <a:t>JC 9450 is a new strong oxidizer, based around the research on mineral oxychloride chemistry that was first developed in the early 1900’s. In the late 20</a:t>
            </a:r>
            <a:r>
              <a:rPr lang="en-US" sz="2000" baseline="30000"/>
              <a:t>th</a:t>
            </a:r>
            <a:r>
              <a:rPr lang="en-US" sz="2000"/>
              <a:t> Century, tools to measure this technology became commercially available and JC 9450 was commercially available from 2013 for: proof of concept studies, plant trials, and laboratory studies and is currently in the marketplace.</a:t>
            </a:r>
          </a:p>
          <a:p>
            <a:pPr>
              <a:lnSpc>
                <a:spcPct val="150000"/>
              </a:lnSpc>
            </a:pPr>
            <a:r>
              <a:rPr lang="en-US" sz="2000"/>
              <a:t>Mr. Charles Jennings, owner &amp; General Manager, is leading the research teams and marketing teams to develop JC 9450</a:t>
            </a:r>
          </a:p>
          <a:p>
            <a:pPr marL="0" indent="0">
              <a:lnSpc>
                <a:spcPct val="150000"/>
              </a:lnSpc>
              <a:buNone/>
            </a:pPr>
            <a:endParaRPr lang="en-US" sz="2000"/>
          </a:p>
        </p:txBody>
      </p:sp>
      <p:pic>
        <p:nvPicPr>
          <p:cNvPr id="5" name="Picture 4">
            <a:extLst>
              <a:ext uri="{FF2B5EF4-FFF2-40B4-BE49-F238E27FC236}">
                <a16:creationId xmlns:a16="http://schemas.microsoft.com/office/drawing/2014/main" id="{1D52104F-B566-F04B-80FC-58CAFFD8FFA1}"/>
              </a:ext>
            </a:extLst>
          </p:cNvPr>
          <p:cNvPicPr>
            <a:picLocks noChangeAspect="1"/>
          </p:cNvPicPr>
          <p:nvPr/>
        </p:nvPicPr>
        <p:blipFill>
          <a:blip r:embed="rId4"/>
          <a:stretch>
            <a:fillRect/>
          </a:stretch>
        </p:blipFill>
        <p:spPr>
          <a:xfrm>
            <a:off x="9613556" y="5706423"/>
            <a:ext cx="2751237" cy="1260204"/>
          </a:xfrm>
          <a:prstGeom prst="rect">
            <a:avLst/>
          </a:prstGeom>
        </p:spPr>
      </p:pic>
    </p:spTree>
    <p:extLst>
      <p:ext uri="{BB962C8B-B14F-4D97-AF65-F5344CB8AC3E}">
        <p14:creationId xmlns:p14="http://schemas.microsoft.com/office/powerpoint/2010/main" val="2390669420"/>
      </p:ext>
    </p:extLst>
  </p:cSld>
  <p:clrMapOvr>
    <a:masterClrMapping/>
  </p:clrMapOvr>
  <mc:AlternateContent xmlns:mc="http://schemas.openxmlformats.org/markup-compatibility/2006">
    <mc:Choice xmlns:p14="http://schemas.microsoft.com/office/powerpoint/2010/main" Requires="p14">
      <p:transition spd="slow" p14:dur="2000" advTm="44730"/>
    </mc:Choice>
    <mc:Fallback>
      <p:transition spd="slow" advTm="447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9000" b="-9000"/>
          </a:stretch>
        </a:blip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41C4881-B382-CA43-8F04-9B50B530209A}"/>
              </a:ext>
            </a:extLst>
          </p:cNvPr>
          <p:cNvSpPr>
            <a:spLocks noGrp="1"/>
          </p:cNvSpPr>
          <p:nvPr>
            <p:ph type="title"/>
          </p:nvPr>
        </p:nvSpPr>
        <p:spPr>
          <a:xfrm>
            <a:off x="767290" y="1030286"/>
            <a:ext cx="4153626" cy="2174091"/>
          </a:xfrm>
        </p:spPr>
        <p:txBody>
          <a:bodyPr anchor="b">
            <a:normAutofit/>
          </a:bodyPr>
          <a:lstStyle/>
          <a:p>
            <a:r>
              <a:rPr lang="en-US" sz="4800">
                <a:solidFill>
                  <a:schemeClr val="bg1"/>
                </a:solidFill>
              </a:rPr>
              <a:t>JC 9450 – New Oxidant</a:t>
            </a:r>
          </a:p>
        </p:txBody>
      </p:sp>
      <p:grpSp>
        <p:nvGrpSpPr>
          <p:cNvPr id="13" name="Group 12">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4"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0B1C735C-51E1-B047-98FE-D348A9E983AD}"/>
              </a:ext>
            </a:extLst>
          </p:cNvPr>
          <p:cNvSpPr>
            <a:spLocks noGrp="1"/>
          </p:cNvSpPr>
          <p:nvPr>
            <p:ph idx="1"/>
          </p:nvPr>
        </p:nvSpPr>
        <p:spPr>
          <a:xfrm>
            <a:off x="767290" y="3428999"/>
            <a:ext cx="4075054" cy="2741213"/>
          </a:xfrm>
        </p:spPr>
        <p:txBody>
          <a:bodyPr anchor="t">
            <a:normAutofit/>
          </a:bodyPr>
          <a:lstStyle/>
          <a:p>
            <a:pPr marL="0" indent="0">
              <a:buNone/>
            </a:pPr>
            <a:r>
              <a:rPr lang="en-US" sz="2000">
                <a:solidFill>
                  <a:schemeClr val="bg1"/>
                </a:solidFill>
              </a:rPr>
              <a:t>JC 9450 is a new oxidative technology for generating reactive oxygen species (ROS) that simulate an advance oxidation process (AOP) as a tool to measure disinfection effectiveness in water treatment solutions.</a:t>
            </a:r>
          </a:p>
          <a:p>
            <a:endParaRPr lang="en-US" sz="2000">
              <a:solidFill>
                <a:schemeClr val="bg1"/>
              </a:solidFill>
            </a:endParaRPr>
          </a:p>
          <a:p>
            <a:endParaRPr lang="en-US" sz="2000">
              <a:solidFill>
                <a:schemeClr val="bg1"/>
              </a:solidFill>
            </a:endParaRPr>
          </a:p>
          <a:p>
            <a:endParaRPr lang="en-US" sz="2000">
              <a:solidFill>
                <a:schemeClr val="bg1"/>
              </a:solidFill>
            </a:endParaRPr>
          </a:p>
          <a:p>
            <a:endParaRPr lang="en-US" sz="2000">
              <a:solidFill>
                <a:schemeClr val="bg1"/>
              </a:solidFill>
            </a:endParaRPr>
          </a:p>
        </p:txBody>
      </p:sp>
      <p:pic>
        <p:nvPicPr>
          <p:cNvPr id="4" name="Picture 3" descr="ROS-Stochiometry.png">
            <a:extLst>
              <a:ext uri="{FF2B5EF4-FFF2-40B4-BE49-F238E27FC236}">
                <a16:creationId xmlns:a16="http://schemas.microsoft.com/office/drawing/2014/main" id="{62DE2E23-482F-6649-9B80-3E9E2C5AF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431" y="2040012"/>
            <a:ext cx="4904470" cy="2648412"/>
          </a:xfrm>
          <a:prstGeom prst="rect">
            <a:avLst/>
          </a:prstGeom>
        </p:spPr>
      </p:pic>
      <p:pic>
        <p:nvPicPr>
          <p:cNvPr id="18" name="Picture 17">
            <a:extLst>
              <a:ext uri="{FF2B5EF4-FFF2-40B4-BE49-F238E27FC236}">
                <a16:creationId xmlns:a16="http://schemas.microsoft.com/office/drawing/2014/main" id="{C1859D8D-66EA-6E4E-B36E-955100E861A9}"/>
              </a:ext>
            </a:extLst>
          </p:cNvPr>
          <p:cNvPicPr>
            <a:picLocks noChangeAspect="1"/>
          </p:cNvPicPr>
          <p:nvPr/>
        </p:nvPicPr>
        <p:blipFill>
          <a:blip r:embed="rId5"/>
          <a:stretch>
            <a:fillRect/>
          </a:stretch>
        </p:blipFill>
        <p:spPr>
          <a:xfrm>
            <a:off x="9613556" y="5706423"/>
            <a:ext cx="2751237" cy="1260204"/>
          </a:xfrm>
          <a:prstGeom prst="rect">
            <a:avLst/>
          </a:prstGeom>
        </p:spPr>
      </p:pic>
      <p:pic>
        <p:nvPicPr>
          <p:cNvPr id="16" name="Picture 15" descr="LOGO-Certifications-EPA-NSF60.png">
            <a:extLst>
              <a:ext uri="{FF2B5EF4-FFF2-40B4-BE49-F238E27FC236}">
                <a16:creationId xmlns:a16="http://schemas.microsoft.com/office/drawing/2014/main" id="{CFD611F2-3ED8-014C-BC0A-035B6A9254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002" y="320595"/>
            <a:ext cx="2209800" cy="969701"/>
          </a:xfrm>
          <a:prstGeom prst="rect">
            <a:avLst/>
          </a:prstGeom>
        </p:spPr>
      </p:pic>
      <p:sp>
        <p:nvSpPr>
          <p:cNvPr id="19" name="Rectangle 18">
            <a:extLst>
              <a:ext uri="{FF2B5EF4-FFF2-40B4-BE49-F238E27FC236}">
                <a16:creationId xmlns:a16="http://schemas.microsoft.com/office/drawing/2014/main" id="{151C6A3A-9E32-7A42-B9EB-239FA1F1C66A}"/>
              </a:ext>
            </a:extLst>
          </p:cNvPr>
          <p:cNvSpPr/>
          <p:nvPr/>
        </p:nvSpPr>
        <p:spPr>
          <a:xfrm>
            <a:off x="8376710" y="935564"/>
            <a:ext cx="6096000" cy="949619"/>
          </a:xfrm>
          <a:prstGeom prst="rect">
            <a:avLst/>
          </a:prstGeom>
        </p:spPr>
        <p:txBody>
          <a:bodyPr>
            <a:spAutoFit/>
          </a:bodyPr>
          <a:lstStyle/>
          <a:p>
            <a:pPr>
              <a:lnSpc>
                <a:spcPct val="50000"/>
              </a:lnSpc>
            </a:pPr>
            <a:r>
              <a:rPr lang="en-US" b="1">
                <a:solidFill>
                  <a:srgbClr val="24698C"/>
                </a:solidFill>
              </a:rPr>
              <a:t>JC 9450 </a:t>
            </a:r>
            <a:r>
              <a:rPr lang="en-US">
                <a:solidFill>
                  <a:srgbClr val="24698C"/>
                </a:solidFill>
              </a:rPr>
              <a:t>is NSF60 approved</a:t>
            </a:r>
          </a:p>
          <a:p>
            <a:pPr>
              <a:lnSpc>
                <a:spcPct val="50000"/>
              </a:lnSpc>
            </a:pPr>
            <a:endParaRPr lang="en-US">
              <a:solidFill>
                <a:srgbClr val="24698C"/>
              </a:solidFill>
            </a:endParaRPr>
          </a:p>
          <a:p>
            <a:pPr>
              <a:lnSpc>
                <a:spcPct val="50000"/>
              </a:lnSpc>
            </a:pPr>
            <a:r>
              <a:rPr lang="en-US" b="1">
                <a:solidFill>
                  <a:srgbClr val="24698C"/>
                </a:solidFill>
              </a:rPr>
              <a:t>JC 9465</a:t>
            </a:r>
            <a:r>
              <a:rPr lang="en-US">
                <a:solidFill>
                  <a:srgbClr val="24698C"/>
                </a:solidFill>
              </a:rPr>
              <a:t> is EPA approved</a:t>
            </a:r>
          </a:p>
          <a:p>
            <a:pPr>
              <a:lnSpc>
                <a:spcPct val="50000"/>
              </a:lnSpc>
            </a:pPr>
            <a:endParaRPr lang="en-US">
              <a:solidFill>
                <a:srgbClr val="24698C"/>
              </a:solidFill>
            </a:endParaRPr>
          </a:p>
          <a:p>
            <a:pPr>
              <a:lnSpc>
                <a:spcPct val="50000"/>
              </a:lnSpc>
            </a:pPr>
            <a:r>
              <a:rPr lang="en-US" b="1">
                <a:solidFill>
                  <a:srgbClr val="24698C"/>
                </a:solidFill>
              </a:rPr>
              <a:t>JC 9465</a:t>
            </a:r>
            <a:r>
              <a:rPr lang="en-US">
                <a:solidFill>
                  <a:srgbClr val="24698C"/>
                </a:solidFill>
              </a:rPr>
              <a:t> is USDA Organic</a:t>
            </a:r>
          </a:p>
          <a:p>
            <a:pPr>
              <a:lnSpc>
                <a:spcPct val="50000"/>
              </a:lnSpc>
            </a:pPr>
            <a:endParaRPr lang="en-US">
              <a:solidFill>
                <a:srgbClr val="24698C"/>
              </a:solidFill>
            </a:endParaRPr>
          </a:p>
        </p:txBody>
      </p:sp>
      <p:pic>
        <p:nvPicPr>
          <p:cNvPr id="20" name="Picture 2" descr="The Organic Seal | Agricultural Marketing Service">
            <a:extLst>
              <a:ext uri="{FF2B5EF4-FFF2-40B4-BE49-F238E27FC236}">
                <a16:creationId xmlns:a16="http://schemas.microsoft.com/office/drawing/2014/main" id="{D1A43282-2CBB-F64F-83AF-E598221951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0078" y="155448"/>
            <a:ext cx="969264" cy="969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4158FE-2D9A-1F40-893A-1B6EBBA2AE24}"/>
              </a:ext>
            </a:extLst>
          </p:cNvPr>
          <p:cNvPicPr>
            <a:picLocks noChangeAspect="1"/>
          </p:cNvPicPr>
          <p:nvPr/>
        </p:nvPicPr>
        <p:blipFill>
          <a:blip r:embed="rId8"/>
          <a:stretch>
            <a:fillRect/>
          </a:stretch>
        </p:blipFill>
        <p:spPr>
          <a:xfrm>
            <a:off x="5394175" y="5111536"/>
            <a:ext cx="6884221" cy="364507"/>
          </a:xfrm>
          <a:prstGeom prst="rect">
            <a:avLst/>
          </a:prstGeom>
        </p:spPr>
      </p:pic>
    </p:spTree>
    <p:extLst>
      <p:ext uri="{BB962C8B-B14F-4D97-AF65-F5344CB8AC3E}">
        <p14:creationId xmlns:p14="http://schemas.microsoft.com/office/powerpoint/2010/main" val="2588641043"/>
      </p:ext>
    </p:extLst>
  </p:cSld>
  <p:clrMapOvr>
    <a:masterClrMapping/>
  </p:clrMapOvr>
  <mc:AlternateContent xmlns:mc="http://schemas.openxmlformats.org/markup-compatibility/2006">
    <mc:Choice xmlns:p14="http://schemas.microsoft.com/office/powerpoint/2010/main" Requires="p14">
      <p:transition spd="slow" p14:dur="2000" advTm="5204"/>
    </mc:Choice>
    <mc:Fallback>
      <p:transition spd="slow" advTm="52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0D6B50-7458-2645-8695-A9DE20BFABCC}"/>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What does JC 9450 offer?</a:t>
            </a:r>
          </a:p>
        </p:txBody>
      </p:sp>
      <p:sp>
        <p:nvSpPr>
          <p:cNvPr id="4" name="Rectangle 3">
            <a:extLst>
              <a:ext uri="{FF2B5EF4-FFF2-40B4-BE49-F238E27FC236}">
                <a16:creationId xmlns:a16="http://schemas.microsoft.com/office/drawing/2014/main" id="{389ADCEF-3635-744E-A7B1-2FB3A2F063FA}"/>
              </a:ext>
            </a:extLst>
          </p:cNvPr>
          <p:cNvSpPr/>
          <p:nvPr/>
        </p:nvSpPr>
        <p:spPr>
          <a:xfrm>
            <a:off x="825842" y="669241"/>
            <a:ext cx="2391379" cy="969496"/>
          </a:xfrm>
          <a:prstGeom prst="rect">
            <a:avLst/>
          </a:prstGeom>
        </p:spPr>
        <p:txBody>
          <a:bodyPr wrap="square">
            <a:spAutoFit/>
          </a:bodyPr>
          <a:lstStyle/>
          <a:p>
            <a:pPr>
              <a:spcAft>
                <a:spcPts val="600"/>
              </a:spcAft>
            </a:pPr>
            <a:r>
              <a:rPr lang="en-US" sz="1600" i="1">
                <a:solidFill>
                  <a:schemeClr val="bg1"/>
                </a:solidFill>
              </a:rPr>
              <a:t>In the past water treatment professionals have been looking for ways to provide safe drinking water effectively. </a:t>
            </a:r>
          </a:p>
        </p:txBody>
      </p:sp>
      <p:sp>
        <p:nvSpPr>
          <p:cNvPr id="15" name="Content Placeholder 3">
            <a:extLst>
              <a:ext uri="{FF2B5EF4-FFF2-40B4-BE49-F238E27FC236}">
                <a16:creationId xmlns:a16="http://schemas.microsoft.com/office/drawing/2014/main" id="{71101261-5961-EB40-8878-7807E625A74F}"/>
              </a:ext>
            </a:extLst>
          </p:cNvPr>
          <p:cNvSpPr>
            <a:spLocks noGrp="1"/>
          </p:cNvSpPr>
          <p:nvPr>
            <p:ph idx="1"/>
          </p:nvPr>
        </p:nvSpPr>
        <p:spPr>
          <a:xfrm>
            <a:off x="4870988" y="1364378"/>
            <a:ext cx="5943600" cy="4648200"/>
          </a:xfrm>
        </p:spPr>
        <p:txBody>
          <a:bodyPr>
            <a:noAutofit/>
          </a:bodyPr>
          <a:lstStyle/>
          <a:p>
            <a:pPr marL="0" indent="0">
              <a:buNone/>
            </a:pPr>
            <a:r>
              <a:rPr lang="en-US" sz="2000"/>
              <a:t>Today the </a:t>
            </a:r>
            <a:r>
              <a:rPr lang="en-US" sz="2000" b="1">
                <a:solidFill>
                  <a:srgbClr val="23688A"/>
                </a:solidFill>
              </a:rPr>
              <a:t>World Health Organization </a:t>
            </a:r>
            <a:r>
              <a:rPr lang="en-US" sz="2000"/>
              <a:t>recommends that water is safe at an ORP greater than +750mV </a:t>
            </a:r>
          </a:p>
          <a:p>
            <a:pPr marL="0" indent="0">
              <a:buNone/>
            </a:pPr>
            <a:r>
              <a:rPr lang="en-US" sz="2000"/>
              <a:t>The laws currently being written recommend the use of Langlier Index (LI) to monitor corrosion and water quality using Oxidation Reduction Potential (ORP) as a way of maintaining safe water standards.</a:t>
            </a:r>
          </a:p>
          <a:p>
            <a:pPr marL="0" indent="0">
              <a:buNone/>
            </a:pPr>
            <a:r>
              <a:rPr lang="en-US" sz="2000"/>
              <a:t>Current </a:t>
            </a:r>
            <a:r>
              <a:rPr lang="en-US" sz="2000" b="1">
                <a:solidFill>
                  <a:srgbClr val="23688A"/>
                </a:solidFill>
              </a:rPr>
              <a:t>EPA guidelines </a:t>
            </a:r>
            <a:r>
              <a:rPr lang="en-US" sz="2000"/>
              <a:t>are being discussed to include ORP measurement (as mV) and LI as a matrix for water quality control.</a:t>
            </a:r>
          </a:p>
          <a:p>
            <a:pPr marL="0" indent="0">
              <a:buNone/>
            </a:pPr>
            <a:r>
              <a:rPr lang="en-US" sz="2000"/>
              <a:t>JC 9450 is a low-cost producer of hydroxyl radical ions. </a:t>
            </a:r>
            <a:r>
              <a:rPr lang="en-US" sz="2000" b="1">
                <a:solidFill>
                  <a:srgbClr val="23688A"/>
                </a:solidFill>
              </a:rPr>
              <a:t>JC 9450 is a very strong oxidant with a high concentration </a:t>
            </a:r>
            <a:r>
              <a:rPr lang="en-US" sz="2000"/>
              <a:t>of oxidative energy; and it has a higher electronic footprint (E</a:t>
            </a:r>
            <a:r>
              <a:rPr lang="en-US" sz="2000" baseline="-25000"/>
              <a:t>v</a:t>
            </a:r>
            <a:r>
              <a:rPr lang="en-US" sz="2000"/>
              <a:t>) vs a chemical footprint that other oxidants.</a:t>
            </a:r>
          </a:p>
        </p:txBody>
      </p:sp>
      <p:pic>
        <p:nvPicPr>
          <p:cNvPr id="11" name="Picture 10">
            <a:extLst>
              <a:ext uri="{FF2B5EF4-FFF2-40B4-BE49-F238E27FC236}">
                <a16:creationId xmlns:a16="http://schemas.microsoft.com/office/drawing/2014/main" id="{C5E3941E-C9F9-6A46-A0F5-9F56DE876474}"/>
              </a:ext>
            </a:extLst>
          </p:cNvPr>
          <p:cNvPicPr>
            <a:picLocks noChangeAspect="1"/>
          </p:cNvPicPr>
          <p:nvPr/>
        </p:nvPicPr>
        <p:blipFill>
          <a:blip r:embed="rId3"/>
          <a:stretch>
            <a:fillRect/>
          </a:stretch>
        </p:blipFill>
        <p:spPr>
          <a:xfrm>
            <a:off x="9613556" y="5706423"/>
            <a:ext cx="2751237" cy="1260204"/>
          </a:xfrm>
          <a:prstGeom prst="rect">
            <a:avLst/>
          </a:prstGeom>
        </p:spPr>
      </p:pic>
    </p:spTree>
    <p:extLst>
      <p:ext uri="{BB962C8B-B14F-4D97-AF65-F5344CB8AC3E}">
        <p14:creationId xmlns:p14="http://schemas.microsoft.com/office/powerpoint/2010/main" val="580483547"/>
      </p:ext>
    </p:extLst>
  </p:cSld>
  <p:clrMapOvr>
    <a:masterClrMapping/>
  </p:clrMapOvr>
  <mc:AlternateContent xmlns:mc="http://schemas.openxmlformats.org/markup-compatibility/2006">
    <mc:Choice xmlns:p14="http://schemas.microsoft.com/office/powerpoint/2010/main" Requires="p14">
      <p:transition spd="slow" p14:dur="2000" advTm="29219"/>
    </mc:Choice>
    <mc:Fallback>
      <p:transition spd="slow" advTm="292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BDB0-0D84-B444-8BA6-ACF5DCA26330}"/>
              </a:ext>
            </a:extLst>
          </p:cNvPr>
          <p:cNvSpPr>
            <a:spLocks noGrp="1"/>
          </p:cNvSpPr>
          <p:nvPr>
            <p:ph type="title"/>
          </p:nvPr>
        </p:nvSpPr>
        <p:spPr>
          <a:xfrm>
            <a:off x="5442939" y="463101"/>
            <a:ext cx="10515600" cy="1325563"/>
          </a:xfrm>
        </p:spPr>
        <p:txBody>
          <a:bodyPr/>
          <a:lstStyle/>
          <a:p>
            <a:r>
              <a:rPr lang="en-US" b="1"/>
              <a:t>Electrochemical Potential (E</a:t>
            </a:r>
            <a:r>
              <a:rPr lang="en-US" b="1" baseline="-25000"/>
              <a:t>v</a:t>
            </a:r>
            <a:r>
              <a:rPr lang="en-US" b="1"/>
              <a:t>)</a:t>
            </a:r>
            <a:br>
              <a:rPr lang="en-US" b="1"/>
            </a:br>
            <a:r>
              <a:rPr lang="en-US" sz="2400" b="1"/>
              <a:t>a measurement of oxidative energy</a:t>
            </a:r>
          </a:p>
        </p:txBody>
      </p:sp>
      <p:pic>
        <p:nvPicPr>
          <p:cNvPr id="4" name="Picture 3">
            <a:extLst>
              <a:ext uri="{FF2B5EF4-FFF2-40B4-BE49-F238E27FC236}">
                <a16:creationId xmlns:a16="http://schemas.microsoft.com/office/drawing/2014/main" id="{1CC65326-65E0-FA42-867A-D5B17F76F5F1}"/>
              </a:ext>
            </a:extLst>
          </p:cNvPr>
          <p:cNvPicPr>
            <a:picLocks noChangeAspect="1"/>
          </p:cNvPicPr>
          <p:nvPr/>
        </p:nvPicPr>
        <p:blipFill>
          <a:blip r:embed="rId4"/>
          <a:stretch>
            <a:fillRect/>
          </a:stretch>
        </p:blipFill>
        <p:spPr>
          <a:xfrm>
            <a:off x="514056" y="-203327"/>
            <a:ext cx="4473579" cy="6925957"/>
          </a:xfrm>
          <a:prstGeom prst="rect">
            <a:avLst/>
          </a:prstGeom>
          <a:effectLst>
            <a:outerShdw blurRad="114300" dist="63500" dir="2700000" sx="101000" sy="101000" algn="tl" rotWithShape="0">
              <a:srgbClr val="000000">
                <a:alpha val="43000"/>
              </a:srgbClr>
            </a:outerShdw>
          </a:effectLst>
        </p:spPr>
      </p:pic>
      <p:sp>
        <p:nvSpPr>
          <p:cNvPr id="6" name="TextBox 5">
            <a:extLst>
              <a:ext uri="{FF2B5EF4-FFF2-40B4-BE49-F238E27FC236}">
                <a16:creationId xmlns:a16="http://schemas.microsoft.com/office/drawing/2014/main" id="{0245352C-36CF-6B46-8893-04A0475F1282}"/>
              </a:ext>
            </a:extLst>
          </p:cNvPr>
          <p:cNvSpPr txBox="1"/>
          <p:nvPr/>
        </p:nvSpPr>
        <p:spPr>
          <a:xfrm>
            <a:off x="5442939" y="1858350"/>
            <a:ext cx="6385810" cy="415498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b="1"/>
              <a:t>JC 9450 is 2.8 to 2.9 E</a:t>
            </a:r>
            <a:r>
              <a:rPr lang="en-US" sz="2400" b="1" baseline="-25000"/>
              <a:t>v</a:t>
            </a:r>
          </a:p>
          <a:p>
            <a:pPr marL="285750" indent="-285750">
              <a:lnSpc>
                <a:spcPct val="200000"/>
              </a:lnSpc>
              <a:buFont typeface="Arial" panose="020B0604020202020204" pitchFamily="34" charset="0"/>
              <a:buChar char="•"/>
            </a:pPr>
            <a:r>
              <a:rPr lang="en-US" sz="2400" b="1"/>
              <a:t>Ozone is 2.07 E</a:t>
            </a:r>
            <a:r>
              <a:rPr lang="en-US" sz="2400" b="1" baseline="-25000"/>
              <a:t>v</a:t>
            </a:r>
            <a:endParaRPr lang="en-US" sz="2400" baseline="-25000">
              <a:solidFill>
                <a:srgbClr val="24698C"/>
              </a:solidFill>
            </a:endParaRPr>
          </a:p>
          <a:p>
            <a:pPr marL="285750" indent="-285750">
              <a:lnSpc>
                <a:spcPct val="200000"/>
              </a:lnSpc>
              <a:buFont typeface="Arial" panose="020B0604020202020204" pitchFamily="34" charset="0"/>
              <a:buChar char="•"/>
            </a:pPr>
            <a:r>
              <a:rPr lang="en-US" sz="2400" b="1"/>
              <a:t>Sodium Hypochlorite is 0.94 E</a:t>
            </a:r>
            <a:r>
              <a:rPr lang="en-US" sz="2400" b="1" baseline="-25000"/>
              <a:t>v</a:t>
            </a:r>
            <a:endParaRPr lang="en-US" sz="2400" baseline="-25000">
              <a:solidFill>
                <a:srgbClr val="24698C"/>
              </a:solidFill>
            </a:endParaRPr>
          </a:p>
          <a:p>
            <a:pPr marL="285750" indent="-285750">
              <a:lnSpc>
                <a:spcPct val="200000"/>
              </a:lnSpc>
              <a:buFont typeface="Arial" panose="020B0604020202020204" pitchFamily="34" charset="0"/>
              <a:buChar char="•"/>
            </a:pPr>
            <a:r>
              <a:rPr lang="en-US" sz="2400" b="1"/>
              <a:t>Chlorine Dioxide is 1.57 E</a:t>
            </a:r>
            <a:r>
              <a:rPr lang="en-US" sz="2400" b="1" baseline="-25000"/>
              <a:t>v</a:t>
            </a:r>
            <a:endParaRPr lang="en-US" sz="2400" baseline="-25000">
              <a:solidFill>
                <a:srgbClr val="24698C"/>
              </a:solidFill>
            </a:endParaRPr>
          </a:p>
          <a:p>
            <a:pPr marL="285750" indent="-285750">
              <a:lnSpc>
                <a:spcPct val="200000"/>
              </a:lnSpc>
              <a:buFont typeface="Arial" panose="020B0604020202020204" pitchFamily="34" charset="0"/>
              <a:buChar char="•"/>
            </a:pPr>
            <a:r>
              <a:rPr lang="en-US" sz="2400"/>
              <a:t> </a:t>
            </a:r>
            <a:r>
              <a:rPr lang="en-US" sz="2400" b="1"/>
              <a:t>Chlorine Gas is 1.36 E</a:t>
            </a:r>
            <a:r>
              <a:rPr lang="en-US" sz="2400" b="1" baseline="-25000"/>
              <a:t>v</a:t>
            </a:r>
            <a:r>
              <a:rPr lang="en-US" sz="2400"/>
              <a:t> </a:t>
            </a:r>
          </a:p>
          <a:p>
            <a:endParaRPr lang="en-US" sz="2400"/>
          </a:p>
        </p:txBody>
      </p:sp>
      <p:pic>
        <p:nvPicPr>
          <p:cNvPr id="10" name="Picture 9">
            <a:extLst>
              <a:ext uri="{FF2B5EF4-FFF2-40B4-BE49-F238E27FC236}">
                <a16:creationId xmlns:a16="http://schemas.microsoft.com/office/drawing/2014/main" id="{D6F74892-07CF-9D4B-94CA-AC24830F4BB4}"/>
              </a:ext>
            </a:extLst>
          </p:cNvPr>
          <p:cNvPicPr>
            <a:picLocks noChangeAspect="1"/>
          </p:cNvPicPr>
          <p:nvPr/>
        </p:nvPicPr>
        <p:blipFill>
          <a:blip r:embed="rId5"/>
          <a:stretch>
            <a:fillRect/>
          </a:stretch>
        </p:blipFill>
        <p:spPr>
          <a:xfrm>
            <a:off x="9575142" y="5597796"/>
            <a:ext cx="2751237" cy="1260204"/>
          </a:xfrm>
          <a:prstGeom prst="rect">
            <a:avLst/>
          </a:prstGeom>
        </p:spPr>
      </p:pic>
    </p:spTree>
    <p:extLst>
      <p:ext uri="{BB962C8B-B14F-4D97-AF65-F5344CB8AC3E}">
        <p14:creationId xmlns:p14="http://schemas.microsoft.com/office/powerpoint/2010/main" val="1333924131"/>
      </p:ext>
    </p:extLst>
  </p:cSld>
  <p:clrMapOvr>
    <a:masterClrMapping/>
  </p:clrMapOvr>
  <mc:AlternateContent xmlns:mc="http://schemas.openxmlformats.org/markup-compatibility/2006">
    <mc:Choice xmlns:p14="http://schemas.microsoft.com/office/powerpoint/2010/main" Requires="p14">
      <p:transition spd="slow" p14:dur="2000" advTm="29219"/>
    </mc:Choice>
    <mc:Fallback>
      <p:transition spd="slow" advTm="2921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7000" b="-7000"/>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B7FFD3-5EF2-064A-BCF7-94ED6B5F2637}"/>
              </a:ext>
            </a:extLst>
          </p:cNvPr>
          <p:cNvSpPr txBox="1">
            <a:spLocks/>
          </p:cNvSpPr>
          <p:nvPr/>
        </p:nvSpPr>
        <p:spPr>
          <a:xfrm>
            <a:off x="6096000" y="1122296"/>
            <a:ext cx="4495800" cy="2402781"/>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800">
                <a:solidFill>
                  <a:schemeClr val="tx1"/>
                </a:solidFill>
              </a:rPr>
              <a:t>Measures energy available for disinfection </a:t>
            </a:r>
          </a:p>
          <a:p>
            <a:r>
              <a:rPr lang="en-US" sz="2800">
                <a:solidFill>
                  <a:schemeClr val="tx1"/>
                </a:solidFill>
              </a:rPr>
              <a:t>Measures contact time required for disinfection</a:t>
            </a:r>
          </a:p>
          <a:p>
            <a:r>
              <a:rPr lang="en-US" sz="2800">
                <a:solidFill>
                  <a:schemeClr val="tx1"/>
                </a:solidFill>
              </a:rPr>
              <a:t>Optimizing treatment based on system demand</a:t>
            </a:r>
          </a:p>
          <a:p>
            <a:endParaRPr lang="en-US" sz="2800">
              <a:solidFill>
                <a:schemeClr val="tx1"/>
              </a:solidFill>
            </a:endParaRPr>
          </a:p>
          <a:p>
            <a:endParaRPr lang="en-US" sz="2800">
              <a:solidFill>
                <a:schemeClr val="tx1"/>
              </a:solidFill>
            </a:endParaRPr>
          </a:p>
        </p:txBody>
      </p:sp>
      <p:pic>
        <p:nvPicPr>
          <p:cNvPr id="7" name="Picture 6">
            <a:extLst>
              <a:ext uri="{FF2B5EF4-FFF2-40B4-BE49-F238E27FC236}">
                <a16:creationId xmlns:a16="http://schemas.microsoft.com/office/drawing/2014/main" id="{F0B0F4C9-1D78-6E49-8A2B-629F80E58CCC}"/>
              </a:ext>
            </a:extLst>
          </p:cNvPr>
          <p:cNvPicPr>
            <a:picLocks noChangeAspect="1"/>
          </p:cNvPicPr>
          <p:nvPr/>
        </p:nvPicPr>
        <p:blipFill>
          <a:blip r:embed="rId4"/>
          <a:stretch>
            <a:fillRect/>
          </a:stretch>
        </p:blipFill>
        <p:spPr>
          <a:xfrm>
            <a:off x="-246090" y="1389622"/>
            <a:ext cx="5039235" cy="4411572"/>
          </a:xfrm>
          <a:prstGeom prst="rect">
            <a:avLst/>
          </a:prstGeom>
          <a:effectLst>
            <a:outerShdw blurRad="114300" dist="38100" dir="2700000" sx="101000" sy="101000" algn="tl" rotWithShape="0">
              <a:srgbClr val="000000">
                <a:alpha val="43000"/>
              </a:srgbClr>
            </a:outerShdw>
          </a:effectLst>
        </p:spPr>
      </p:pic>
      <p:sp>
        <p:nvSpPr>
          <p:cNvPr id="8" name="Title 1">
            <a:extLst>
              <a:ext uri="{FF2B5EF4-FFF2-40B4-BE49-F238E27FC236}">
                <a16:creationId xmlns:a16="http://schemas.microsoft.com/office/drawing/2014/main" id="{3667BDA7-D6EE-DA40-8EB8-105EBC8517F6}"/>
              </a:ext>
            </a:extLst>
          </p:cNvPr>
          <p:cNvSpPr txBox="1">
            <a:spLocks/>
          </p:cNvSpPr>
          <p:nvPr/>
        </p:nvSpPr>
        <p:spPr>
          <a:xfrm>
            <a:off x="454701" y="415260"/>
            <a:ext cx="7239000" cy="57822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accent1"/>
                </a:solidFill>
                <a:latin typeface="+mj-lt"/>
                <a:ea typeface="+mj-ea"/>
                <a:cs typeface="+mj-cs"/>
              </a:defRPr>
            </a:lvl1pPr>
          </a:lstStyle>
          <a:p>
            <a:r>
              <a:rPr lang="en-US" sz="3600" b="1">
                <a:solidFill>
                  <a:schemeClr val="tx1"/>
                </a:solidFill>
              </a:rPr>
              <a:t>Why is ORP Important to Disinfection</a:t>
            </a:r>
          </a:p>
        </p:txBody>
      </p:sp>
      <p:pic>
        <p:nvPicPr>
          <p:cNvPr id="10" name="Picture 9">
            <a:extLst>
              <a:ext uri="{FF2B5EF4-FFF2-40B4-BE49-F238E27FC236}">
                <a16:creationId xmlns:a16="http://schemas.microsoft.com/office/drawing/2014/main" id="{C713A2D9-5E7E-3F49-9E80-851F2255D380}"/>
              </a:ext>
            </a:extLst>
          </p:cNvPr>
          <p:cNvPicPr>
            <a:picLocks noChangeAspect="1"/>
          </p:cNvPicPr>
          <p:nvPr/>
        </p:nvPicPr>
        <p:blipFill>
          <a:blip r:embed="rId5"/>
          <a:stretch>
            <a:fillRect/>
          </a:stretch>
        </p:blipFill>
        <p:spPr>
          <a:xfrm>
            <a:off x="9548516" y="5621688"/>
            <a:ext cx="2751237" cy="1260204"/>
          </a:xfrm>
          <a:prstGeom prst="rect">
            <a:avLst/>
          </a:prstGeom>
        </p:spPr>
      </p:pic>
    </p:spTree>
    <p:extLst>
      <p:ext uri="{BB962C8B-B14F-4D97-AF65-F5344CB8AC3E}">
        <p14:creationId xmlns:p14="http://schemas.microsoft.com/office/powerpoint/2010/main" val="2416628817"/>
      </p:ext>
    </p:extLst>
  </p:cSld>
  <p:clrMapOvr>
    <a:masterClrMapping/>
  </p:clrMapOvr>
  <mc:AlternateContent xmlns:mc="http://schemas.openxmlformats.org/markup-compatibility/2006">
    <mc:Choice xmlns:p14="http://schemas.microsoft.com/office/powerpoint/2010/main" Requires="p14">
      <p:transition spd="slow" p14:dur="2000" advTm="19073"/>
    </mc:Choice>
    <mc:Fallback>
      <p:transition spd="slow" advTm="1907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5053E3B-936F-114E-9AA5-464EAAF5FA2D}"/>
              </a:ext>
            </a:extLst>
          </p:cNvPr>
          <p:cNvSpPr txBox="1"/>
          <p:nvPr/>
        </p:nvSpPr>
        <p:spPr>
          <a:xfrm>
            <a:off x="191811" y="4138443"/>
            <a:ext cx="2061531" cy="461665"/>
          </a:xfrm>
          <a:prstGeom prst="rect">
            <a:avLst/>
          </a:prstGeom>
          <a:noFill/>
        </p:spPr>
        <p:txBody>
          <a:bodyPr wrap="square" rtlCol="0">
            <a:spAutoFit/>
          </a:bodyPr>
          <a:lstStyle/>
          <a:p>
            <a:r>
              <a:rPr lang="en-US" sz="2400" b="1" u="sng"/>
              <a:t>JC 9450/9465</a:t>
            </a:r>
          </a:p>
        </p:txBody>
      </p:sp>
      <p:sp>
        <p:nvSpPr>
          <p:cNvPr id="17" name="TextBox 16">
            <a:extLst>
              <a:ext uri="{FF2B5EF4-FFF2-40B4-BE49-F238E27FC236}">
                <a16:creationId xmlns:a16="http://schemas.microsoft.com/office/drawing/2014/main" id="{78F74893-3074-5148-A407-7AD462BC6E8C}"/>
              </a:ext>
            </a:extLst>
          </p:cNvPr>
          <p:cNvSpPr txBox="1"/>
          <p:nvPr/>
        </p:nvSpPr>
        <p:spPr>
          <a:xfrm>
            <a:off x="2068746" y="122186"/>
            <a:ext cx="6843713" cy="707886"/>
          </a:xfrm>
          <a:prstGeom prst="rect">
            <a:avLst/>
          </a:prstGeom>
          <a:noFill/>
        </p:spPr>
        <p:txBody>
          <a:bodyPr wrap="square" rtlCol="0">
            <a:spAutoFit/>
          </a:bodyPr>
          <a:lstStyle/>
          <a:p>
            <a:pPr algn="ctr"/>
            <a:r>
              <a:rPr lang="en-US" sz="4000" b="1" dirty="0">
                <a:latin typeface="+mj-lt"/>
              </a:rPr>
              <a:t>Ozone vs. JC 9450</a:t>
            </a:r>
          </a:p>
        </p:txBody>
      </p:sp>
      <p:pic>
        <p:nvPicPr>
          <p:cNvPr id="19" name="Picture 18" descr="Text, logo&#10;&#10;Description automatically generated">
            <a:extLst>
              <a:ext uri="{FF2B5EF4-FFF2-40B4-BE49-F238E27FC236}">
                <a16:creationId xmlns:a16="http://schemas.microsoft.com/office/drawing/2014/main" id="{A8D5CF2A-921C-7440-A76E-45D13CCB039A}"/>
              </a:ext>
            </a:extLst>
          </p:cNvPr>
          <p:cNvPicPr>
            <a:picLocks noChangeAspect="1"/>
          </p:cNvPicPr>
          <p:nvPr/>
        </p:nvPicPr>
        <p:blipFill>
          <a:blip r:embed="rId3"/>
          <a:stretch>
            <a:fillRect/>
          </a:stretch>
        </p:blipFill>
        <p:spPr>
          <a:xfrm>
            <a:off x="-495" y="1369882"/>
            <a:ext cx="2050014" cy="774808"/>
          </a:xfrm>
          <a:prstGeom prst="rect">
            <a:avLst/>
          </a:prstGeom>
        </p:spPr>
      </p:pic>
      <p:pic>
        <p:nvPicPr>
          <p:cNvPr id="21" name="Picture 20" descr="A screenshot of a computer screen&#10;&#10;Description automatically generated with low confidence">
            <a:extLst>
              <a:ext uri="{FF2B5EF4-FFF2-40B4-BE49-F238E27FC236}">
                <a16:creationId xmlns:a16="http://schemas.microsoft.com/office/drawing/2014/main" id="{F7844436-3031-B543-9CE1-93C7B7B5F0FE}"/>
              </a:ext>
            </a:extLst>
          </p:cNvPr>
          <p:cNvPicPr>
            <a:picLocks noChangeAspect="1"/>
          </p:cNvPicPr>
          <p:nvPr/>
        </p:nvPicPr>
        <p:blipFill>
          <a:blip r:embed="rId4"/>
          <a:stretch>
            <a:fillRect/>
          </a:stretch>
        </p:blipFill>
        <p:spPr>
          <a:xfrm>
            <a:off x="180576" y="2144690"/>
            <a:ext cx="4225889" cy="1782978"/>
          </a:xfrm>
          <a:prstGeom prst="rect">
            <a:avLst/>
          </a:prstGeom>
        </p:spPr>
      </p:pic>
      <p:pic>
        <p:nvPicPr>
          <p:cNvPr id="23" name="Picture 22">
            <a:extLst>
              <a:ext uri="{FF2B5EF4-FFF2-40B4-BE49-F238E27FC236}">
                <a16:creationId xmlns:a16="http://schemas.microsoft.com/office/drawing/2014/main" id="{DD76ACFD-81B8-8A43-AC3F-A90A0C2DA678}"/>
              </a:ext>
            </a:extLst>
          </p:cNvPr>
          <p:cNvPicPr>
            <a:picLocks noChangeAspect="1"/>
          </p:cNvPicPr>
          <p:nvPr/>
        </p:nvPicPr>
        <p:blipFill>
          <a:blip r:embed="rId5"/>
          <a:stretch>
            <a:fillRect/>
          </a:stretch>
        </p:blipFill>
        <p:spPr>
          <a:xfrm>
            <a:off x="180576" y="5359400"/>
            <a:ext cx="4225889" cy="422589"/>
          </a:xfrm>
          <a:prstGeom prst="rect">
            <a:avLst/>
          </a:prstGeom>
        </p:spPr>
      </p:pic>
      <p:pic>
        <p:nvPicPr>
          <p:cNvPr id="25" name="Picture 24" descr="Graphical user interface, table&#10;&#10;Description automatically generated">
            <a:extLst>
              <a:ext uri="{FF2B5EF4-FFF2-40B4-BE49-F238E27FC236}">
                <a16:creationId xmlns:a16="http://schemas.microsoft.com/office/drawing/2014/main" id="{74834D15-D595-0D49-8B7D-D68FE18D9C12}"/>
              </a:ext>
            </a:extLst>
          </p:cNvPr>
          <p:cNvPicPr>
            <a:picLocks noChangeAspect="1"/>
          </p:cNvPicPr>
          <p:nvPr/>
        </p:nvPicPr>
        <p:blipFill>
          <a:blip r:embed="rId6"/>
          <a:stretch>
            <a:fillRect/>
          </a:stretch>
        </p:blipFill>
        <p:spPr>
          <a:xfrm>
            <a:off x="4413367" y="738424"/>
            <a:ext cx="7778633" cy="5043565"/>
          </a:xfrm>
          <a:prstGeom prst="rect">
            <a:avLst/>
          </a:prstGeom>
        </p:spPr>
      </p:pic>
      <p:pic>
        <p:nvPicPr>
          <p:cNvPr id="26" name="Picture 25">
            <a:extLst>
              <a:ext uri="{FF2B5EF4-FFF2-40B4-BE49-F238E27FC236}">
                <a16:creationId xmlns:a16="http://schemas.microsoft.com/office/drawing/2014/main" id="{7E397572-7AB3-414F-A8B4-7C85F731D116}"/>
              </a:ext>
            </a:extLst>
          </p:cNvPr>
          <p:cNvPicPr>
            <a:picLocks noChangeAspect="1"/>
          </p:cNvPicPr>
          <p:nvPr/>
        </p:nvPicPr>
        <p:blipFill>
          <a:blip r:embed="rId7"/>
          <a:stretch>
            <a:fillRect/>
          </a:stretch>
        </p:blipFill>
        <p:spPr>
          <a:xfrm>
            <a:off x="9795434" y="5781989"/>
            <a:ext cx="2396566" cy="1097747"/>
          </a:xfrm>
          <a:prstGeom prst="rect">
            <a:avLst/>
          </a:prstGeom>
        </p:spPr>
      </p:pic>
    </p:spTree>
    <p:extLst>
      <p:ext uri="{BB962C8B-B14F-4D97-AF65-F5344CB8AC3E}">
        <p14:creationId xmlns:p14="http://schemas.microsoft.com/office/powerpoint/2010/main" val="1736316629"/>
      </p:ext>
    </p:extLst>
  </p:cSld>
  <p:clrMapOvr>
    <a:masterClrMapping/>
  </p:clrMapOvr>
  <mc:AlternateContent xmlns:mc="http://schemas.openxmlformats.org/markup-compatibility/2006">
    <mc:Choice xmlns:p14="http://schemas.microsoft.com/office/powerpoint/2010/main" Requires="p14">
      <p:transition spd="slow" p14:dur="2000" advTm="19026"/>
    </mc:Choice>
    <mc:Fallback>
      <p:transition spd="slow" advTm="1902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21FCAA-C1D8-2544-BD19-6EC9BDB2AA2F}"/>
              </a:ext>
            </a:extLst>
          </p:cNvPr>
          <p:cNvPicPr>
            <a:picLocks noChangeAspect="1"/>
          </p:cNvPicPr>
          <p:nvPr/>
        </p:nvPicPr>
        <p:blipFill>
          <a:blip r:embed="rId4"/>
          <a:stretch>
            <a:fillRect/>
          </a:stretch>
        </p:blipFill>
        <p:spPr>
          <a:xfrm>
            <a:off x="142055" y="768680"/>
            <a:ext cx="5737487" cy="4709264"/>
          </a:xfrm>
          <a:prstGeom prst="rect">
            <a:avLst/>
          </a:prstGeom>
        </p:spPr>
      </p:pic>
      <p:sp>
        <p:nvSpPr>
          <p:cNvPr id="6" name="Title 7">
            <a:extLst>
              <a:ext uri="{FF2B5EF4-FFF2-40B4-BE49-F238E27FC236}">
                <a16:creationId xmlns:a16="http://schemas.microsoft.com/office/drawing/2014/main" id="{0C3D3885-C4C9-AC4E-A045-C343FE2BB4AD}"/>
              </a:ext>
            </a:extLst>
          </p:cNvPr>
          <p:cNvSpPr>
            <a:spLocks noGrp="1"/>
          </p:cNvSpPr>
          <p:nvPr>
            <p:ph type="title"/>
          </p:nvPr>
        </p:nvSpPr>
        <p:spPr>
          <a:xfrm>
            <a:off x="6096000" y="57336"/>
            <a:ext cx="8042276" cy="578224"/>
          </a:xfrm>
        </p:spPr>
        <p:txBody>
          <a:bodyPr>
            <a:normAutofit/>
          </a:bodyPr>
          <a:lstStyle/>
          <a:p>
            <a:r>
              <a:rPr lang="en-US" sz="3200" b="1"/>
              <a:t>JC 9450/9465 vs Chlorine</a:t>
            </a:r>
          </a:p>
        </p:txBody>
      </p:sp>
      <p:sp>
        <p:nvSpPr>
          <p:cNvPr id="7" name="Content Placeholder 3">
            <a:extLst>
              <a:ext uri="{FF2B5EF4-FFF2-40B4-BE49-F238E27FC236}">
                <a16:creationId xmlns:a16="http://schemas.microsoft.com/office/drawing/2014/main" id="{5E417F43-0750-5849-A9EE-911029572000}"/>
              </a:ext>
            </a:extLst>
          </p:cNvPr>
          <p:cNvSpPr txBox="1">
            <a:spLocks/>
          </p:cNvSpPr>
          <p:nvPr/>
        </p:nvSpPr>
        <p:spPr>
          <a:xfrm>
            <a:off x="6295773" y="4184604"/>
            <a:ext cx="4343400" cy="15240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70000"/>
              </a:lnSpc>
              <a:buFont typeface="Wingdings 2" pitchFamily="18" charset="2"/>
              <a:buNone/>
            </a:pPr>
            <a:r>
              <a:rPr lang="en-US" sz="1800" i="1">
                <a:solidFill>
                  <a:schemeClr val="tx1"/>
                </a:solidFill>
              </a:rPr>
              <a:t>Takes too long to kill pathogens</a:t>
            </a:r>
          </a:p>
          <a:p>
            <a:pPr marL="0" indent="0">
              <a:lnSpc>
                <a:spcPct val="70000"/>
              </a:lnSpc>
              <a:buFont typeface="Wingdings 2" pitchFamily="18" charset="2"/>
              <a:buNone/>
            </a:pPr>
            <a:r>
              <a:rPr lang="en-US" sz="1800" i="1">
                <a:solidFill>
                  <a:schemeClr val="tx1"/>
                </a:solidFill>
              </a:rPr>
              <a:t>Requires more chlorine for less results</a:t>
            </a:r>
          </a:p>
          <a:p>
            <a:pPr marL="0" indent="0">
              <a:lnSpc>
                <a:spcPct val="70000"/>
              </a:lnSpc>
              <a:buFont typeface="Wingdings 2" pitchFamily="18" charset="2"/>
              <a:buNone/>
            </a:pPr>
            <a:r>
              <a:rPr lang="en-US" sz="1800" i="1">
                <a:solidFill>
                  <a:schemeClr val="tx1"/>
                </a:solidFill>
              </a:rPr>
              <a:t>Is an explosive gas and corrosive</a:t>
            </a:r>
          </a:p>
          <a:p>
            <a:pPr marL="0" indent="0">
              <a:lnSpc>
                <a:spcPct val="70000"/>
              </a:lnSpc>
              <a:buFont typeface="Wingdings 2" pitchFamily="18" charset="2"/>
              <a:buNone/>
            </a:pPr>
            <a:r>
              <a:rPr lang="en-US" sz="1500" i="1">
                <a:solidFill>
                  <a:schemeClr val="tx1"/>
                </a:solidFill>
              </a:rPr>
              <a:t> </a:t>
            </a:r>
          </a:p>
        </p:txBody>
      </p:sp>
      <p:grpSp>
        <p:nvGrpSpPr>
          <p:cNvPr id="8" name="Group 7">
            <a:extLst>
              <a:ext uri="{FF2B5EF4-FFF2-40B4-BE49-F238E27FC236}">
                <a16:creationId xmlns:a16="http://schemas.microsoft.com/office/drawing/2014/main" id="{71AE45E2-5B2C-BA4D-A026-7ADB96110154}"/>
              </a:ext>
            </a:extLst>
          </p:cNvPr>
          <p:cNvGrpSpPr/>
          <p:nvPr/>
        </p:nvGrpSpPr>
        <p:grpSpPr>
          <a:xfrm>
            <a:off x="5879542" y="768680"/>
            <a:ext cx="5907933" cy="3009900"/>
            <a:chOff x="579253" y="3723743"/>
            <a:chExt cx="8640947" cy="3009900"/>
          </a:xfrm>
        </p:grpSpPr>
        <p:sp>
          <p:nvSpPr>
            <p:cNvPr id="10" name="Content Placeholder 3">
              <a:extLst>
                <a:ext uri="{FF2B5EF4-FFF2-40B4-BE49-F238E27FC236}">
                  <a16:creationId xmlns:a16="http://schemas.microsoft.com/office/drawing/2014/main" id="{616414BA-7D58-EE4D-90E6-D78DD6742AB8}"/>
                </a:ext>
              </a:extLst>
            </p:cNvPr>
            <p:cNvSpPr txBox="1">
              <a:spLocks/>
            </p:cNvSpPr>
            <p:nvPr/>
          </p:nvSpPr>
          <p:spPr>
            <a:xfrm>
              <a:off x="6096000" y="4216400"/>
              <a:ext cx="3124200" cy="10668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90000"/>
                </a:lnSpc>
                <a:buFont typeface="Wingdings 2" pitchFamily="18" charset="2"/>
                <a:buNone/>
              </a:pPr>
              <a:endParaRPr lang="en-US" sz="2000" b="1">
                <a:solidFill>
                  <a:schemeClr val="tx1"/>
                </a:solidFill>
              </a:endParaRPr>
            </a:p>
          </p:txBody>
        </p:sp>
        <p:sp>
          <p:nvSpPr>
            <p:cNvPr id="14" name="Content Placeholder 3">
              <a:extLst>
                <a:ext uri="{FF2B5EF4-FFF2-40B4-BE49-F238E27FC236}">
                  <a16:creationId xmlns:a16="http://schemas.microsoft.com/office/drawing/2014/main" id="{F04F225F-F77F-CF45-8DF9-465C9C86ADCF}"/>
                </a:ext>
              </a:extLst>
            </p:cNvPr>
            <p:cNvSpPr txBox="1">
              <a:spLocks/>
            </p:cNvSpPr>
            <p:nvPr/>
          </p:nvSpPr>
          <p:spPr>
            <a:xfrm>
              <a:off x="579253" y="3723743"/>
              <a:ext cx="8393216" cy="300990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90000"/>
                </a:lnSpc>
              </a:pPr>
              <a:r>
                <a:rPr lang="en-US" sz="2000" b="1">
                  <a:solidFill>
                    <a:schemeClr val="tx1"/>
                  </a:solidFill>
                </a:rPr>
                <a:t>JC 9450 can achieve a six-log reduction in less than 10 seconds @ 700+ mV or higher</a:t>
              </a:r>
            </a:p>
            <a:p>
              <a:pPr>
                <a:lnSpc>
                  <a:spcPct val="90000"/>
                </a:lnSpc>
              </a:pPr>
              <a:r>
                <a:rPr lang="en-US" sz="2000" b="1">
                  <a:solidFill>
                    <a:schemeClr val="tx1"/>
                  </a:solidFill>
                </a:rPr>
                <a:t>JC 9450 outperforms chlorine at a lower dosage (using ORP and dosage as measurement)</a:t>
              </a:r>
            </a:p>
            <a:p>
              <a:pPr>
                <a:lnSpc>
                  <a:spcPct val="90000"/>
                </a:lnSpc>
              </a:pPr>
              <a:r>
                <a:rPr lang="en-US" sz="2000" b="1">
                  <a:solidFill>
                    <a:schemeClr val="tx1"/>
                  </a:solidFill>
                </a:rPr>
                <a:t>JC 9450 is not pH dependent, and has a higher ORP going beyond Chlorine (equivalent dosages)</a:t>
              </a:r>
            </a:p>
            <a:p>
              <a:pPr>
                <a:lnSpc>
                  <a:spcPct val="90000"/>
                </a:lnSpc>
              </a:pPr>
              <a:endParaRPr lang="en-US" sz="2000" b="1">
                <a:solidFill>
                  <a:schemeClr val="tx1"/>
                </a:solidFill>
              </a:endParaRPr>
            </a:p>
            <a:p>
              <a:pPr>
                <a:lnSpc>
                  <a:spcPct val="90000"/>
                </a:lnSpc>
              </a:pPr>
              <a:endParaRPr lang="en-US" sz="2000" b="1">
                <a:solidFill>
                  <a:schemeClr val="tx1"/>
                </a:solidFill>
              </a:endParaRPr>
            </a:p>
            <a:p>
              <a:pPr algn="ctr">
                <a:lnSpc>
                  <a:spcPct val="90000"/>
                </a:lnSpc>
              </a:pPr>
              <a:endParaRPr lang="en-US" sz="2000" b="1">
                <a:solidFill>
                  <a:schemeClr val="tx1"/>
                </a:solidFill>
              </a:endParaRPr>
            </a:p>
          </p:txBody>
        </p:sp>
      </p:grpSp>
      <p:pic>
        <p:nvPicPr>
          <p:cNvPr id="16" name="Picture 15">
            <a:extLst>
              <a:ext uri="{FF2B5EF4-FFF2-40B4-BE49-F238E27FC236}">
                <a16:creationId xmlns:a16="http://schemas.microsoft.com/office/drawing/2014/main" id="{F6B6783E-86F4-2242-88FA-140233D4ADA9}"/>
              </a:ext>
            </a:extLst>
          </p:cNvPr>
          <p:cNvPicPr>
            <a:picLocks noChangeAspect="1"/>
          </p:cNvPicPr>
          <p:nvPr/>
        </p:nvPicPr>
        <p:blipFill>
          <a:blip r:embed="rId5"/>
          <a:stretch>
            <a:fillRect/>
          </a:stretch>
        </p:blipFill>
        <p:spPr>
          <a:xfrm>
            <a:off x="9539144" y="5635047"/>
            <a:ext cx="2751237" cy="1260204"/>
          </a:xfrm>
          <a:prstGeom prst="rect">
            <a:avLst/>
          </a:prstGeom>
        </p:spPr>
      </p:pic>
      <p:sp>
        <p:nvSpPr>
          <p:cNvPr id="2" name="TextBox 1">
            <a:extLst>
              <a:ext uri="{FF2B5EF4-FFF2-40B4-BE49-F238E27FC236}">
                <a16:creationId xmlns:a16="http://schemas.microsoft.com/office/drawing/2014/main" id="{A382D4A9-3093-1A4A-A944-E1511FC42200}"/>
              </a:ext>
            </a:extLst>
          </p:cNvPr>
          <p:cNvSpPr txBox="1"/>
          <p:nvPr/>
        </p:nvSpPr>
        <p:spPr>
          <a:xfrm>
            <a:off x="280807" y="5586112"/>
            <a:ext cx="5630095" cy="923330"/>
          </a:xfrm>
          <a:prstGeom prst="rect">
            <a:avLst/>
          </a:prstGeom>
          <a:noFill/>
        </p:spPr>
        <p:txBody>
          <a:bodyPr wrap="square" rtlCol="0">
            <a:spAutoFit/>
          </a:bodyPr>
          <a:lstStyle/>
          <a:p>
            <a:r>
              <a:rPr lang="en-US"/>
              <a:t>This chart is based on using free available chlorine as a benchmark and reflects only a 4-log reduction vs time.</a:t>
            </a:r>
          </a:p>
          <a:p>
            <a:endParaRPr lang="en-US"/>
          </a:p>
        </p:txBody>
      </p:sp>
    </p:spTree>
    <p:extLst>
      <p:ext uri="{BB962C8B-B14F-4D97-AF65-F5344CB8AC3E}">
        <p14:creationId xmlns:p14="http://schemas.microsoft.com/office/powerpoint/2010/main" val="2756913340"/>
      </p:ext>
    </p:extLst>
  </p:cSld>
  <p:clrMapOvr>
    <a:masterClrMapping/>
  </p:clrMapOvr>
  <mc:AlternateContent xmlns:mc="http://schemas.openxmlformats.org/markup-compatibility/2006">
    <mc:Choice xmlns:p14="http://schemas.microsoft.com/office/powerpoint/2010/main" Requires="p14">
      <p:transition spd="slow" p14:dur="2000" advTm="30520"/>
    </mc:Choice>
    <mc:Fallback>
      <p:transition spd="slow" advTm="305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F623309-9248-9244-AAA1-A7869FDB57D2}"/>
              </a:ext>
            </a:extLst>
          </p:cNvPr>
          <p:cNvPicPr>
            <a:picLocks noGrp="1" noChangeAspect="1"/>
          </p:cNvPicPr>
          <p:nvPr>
            <p:ph idx="1"/>
          </p:nvPr>
        </p:nvPicPr>
        <p:blipFill>
          <a:blip r:embed="rId3"/>
          <a:stretch>
            <a:fillRect/>
          </a:stretch>
        </p:blipFill>
        <p:spPr>
          <a:xfrm>
            <a:off x="651273" y="706636"/>
            <a:ext cx="10889454" cy="5444727"/>
          </a:xfrm>
        </p:spPr>
      </p:pic>
      <p:cxnSp>
        <p:nvCxnSpPr>
          <p:cNvPr id="6" name="Straight Arrow Connector 5">
            <a:extLst>
              <a:ext uri="{FF2B5EF4-FFF2-40B4-BE49-F238E27FC236}">
                <a16:creationId xmlns:a16="http://schemas.microsoft.com/office/drawing/2014/main" id="{B83BFAF6-FF8D-F84B-9808-827FAA93D4A0}"/>
              </a:ext>
            </a:extLst>
          </p:cNvPr>
          <p:cNvCxnSpPr>
            <a:cxnSpLocks/>
          </p:cNvCxnSpPr>
          <p:nvPr/>
        </p:nvCxnSpPr>
        <p:spPr>
          <a:xfrm flipV="1">
            <a:off x="2714625" y="2728913"/>
            <a:ext cx="0" cy="342900"/>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4382AF9-FCEB-3346-95A4-9A1BF5DA1E51}"/>
              </a:ext>
            </a:extLst>
          </p:cNvPr>
          <p:cNvCxnSpPr>
            <a:cxnSpLocks/>
          </p:cNvCxnSpPr>
          <p:nvPr/>
        </p:nvCxnSpPr>
        <p:spPr>
          <a:xfrm>
            <a:off x="6896100" y="2243138"/>
            <a:ext cx="0" cy="257175"/>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65D328EF-ABAE-4943-9537-F996B1BDE801}"/>
              </a:ext>
            </a:extLst>
          </p:cNvPr>
          <p:cNvPicPr>
            <a:picLocks noChangeAspect="1"/>
          </p:cNvPicPr>
          <p:nvPr/>
        </p:nvPicPr>
        <p:blipFill>
          <a:blip r:embed="rId4"/>
          <a:stretch>
            <a:fillRect/>
          </a:stretch>
        </p:blipFill>
        <p:spPr>
          <a:xfrm>
            <a:off x="10439500" y="6085652"/>
            <a:ext cx="1808180" cy="828237"/>
          </a:xfrm>
          <a:prstGeom prst="rect">
            <a:avLst/>
          </a:prstGeom>
        </p:spPr>
      </p:pic>
      <p:sp>
        <p:nvSpPr>
          <p:cNvPr id="2" name="TextBox 1">
            <a:extLst>
              <a:ext uri="{FF2B5EF4-FFF2-40B4-BE49-F238E27FC236}">
                <a16:creationId xmlns:a16="http://schemas.microsoft.com/office/drawing/2014/main" id="{D52A51F8-79ED-4E35-BE24-C4AD5F2CE7D7}"/>
              </a:ext>
            </a:extLst>
          </p:cNvPr>
          <p:cNvSpPr txBox="1"/>
          <p:nvPr/>
        </p:nvSpPr>
        <p:spPr>
          <a:xfrm>
            <a:off x="7760874" y="3167389"/>
            <a:ext cx="1588164" cy="523220"/>
          </a:xfrm>
          <a:prstGeom prst="rect">
            <a:avLst/>
          </a:prstGeom>
          <a:noFill/>
        </p:spPr>
        <p:txBody>
          <a:bodyPr wrap="square" rtlCol="0">
            <a:spAutoFit/>
          </a:bodyPr>
          <a:lstStyle/>
          <a:p>
            <a:pPr algn="ctr"/>
            <a:r>
              <a:rPr lang="en-US" sz="1400" b="1"/>
              <a:t>Post-treatment monitoring </a:t>
            </a:r>
          </a:p>
        </p:txBody>
      </p:sp>
      <p:cxnSp>
        <p:nvCxnSpPr>
          <p:cNvPr id="8" name="Straight Arrow Connector 7">
            <a:extLst>
              <a:ext uri="{FF2B5EF4-FFF2-40B4-BE49-F238E27FC236}">
                <a16:creationId xmlns:a16="http://schemas.microsoft.com/office/drawing/2014/main" id="{9B97AE65-76C7-4BC2-8D05-B66D0F834F1B}"/>
              </a:ext>
            </a:extLst>
          </p:cNvPr>
          <p:cNvCxnSpPr>
            <a:cxnSpLocks/>
          </p:cNvCxnSpPr>
          <p:nvPr/>
        </p:nvCxnSpPr>
        <p:spPr>
          <a:xfrm flipV="1">
            <a:off x="8554956" y="2824489"/>
            <a:ext cx="0" cy="3429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36ED2FE6-CEC5-B146-AB2B-A7EA99A97701}"/>
              </a:ext>
            </a:extLst>
          </p:cNvPr>
          <p:cNvSpPr txBox="1"/>
          <p:nvPr/>
        </p:nvSpPr>
        <p:spPr>
          <a:xfrm>
            <a:off x="2937208" y="2965323"/>
            <a:ext cx="1143000" cy="369332"/>
          </a:xfrm>
          <a:prstGeom prst="rect">
            <a:avLst/>
          </a:prstGeom>
          <a:noFill/>
        </p:spPr>
        <p:txBody>
          <a:bodyPr wrap="square" rtlCol="0">
            <a:spAutoFit/>
          </a:bodyPr>
          <a:lstStyle/>
          <a:p>
            <a:r>
              <a:rPr lang="en-US"/>
              <a:t>/9465</a:t>
            </a:r>
          </a:p>
        </p:txBody>
      </p:sp>
    </p:spTree>
    <p:extLst>
      <p:ext uri="{BB962C8B-B14F-4D97-AF65-F5344CB8AC3E}">
        <p14:creationId xmlns:p14="http://schemas.microsoft.com/office/powerpoint/2010/main" val="2021593465"/>
      </p:ext>
    </p:extLst>
  </p:cSld>
  <p:clrMapOvr>
    <a:masterClrMapping/>
  </p:clrMapOvr>
  <mc:AlternateContent xmlns:mc="http://schemas.openxmlformats.org/markup-compatibility/2006">
    <mc:Choice xmlns:p14="http://schemas.microsoft.com/office/powerpoint/2010/main" Requires="p14">
      <p:transition spd="slow" p14:dur="2000" advTm="32448"/>
    </mc:Choice>
    <mc:Fallback>
      <p:transition spd="slow" advTm="3244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1485</Words>
  <Application>Microsoft Macintosh PowerPoint</Application>
  <PresentationFormat>Widescreen</PresentationFormat>
  <Paragraphs>133</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Arial Narrow</vt:lpstr>
      <vt:lpstr>Calibri</vt:lpstr>
      <vt:lpstr>Calibri Light</vt:lpstr>
      <vt:lpstr>Wingdings 2</vt:lpstr>
      <vt:lpstr>Office Theme</vt:lpstr>
      <vt:lpstr>PowerPoint Presentation</vt:lpstr>
      <vt:lpstr>Company History &amp; Development</vt:lpstr>
      <vt:lpstr>JC 9450 – New Oxidant</vt:lpstr>
      <vt:lpstr>What does JC 9450 offer?</vt:lpstr>
      <vt:lpstr>Electrochemical Potential (Ev) a measurement of oxidative energy</vt:lpstr>
      <vt:lpstr>PowerPoint Presentation</vt:lpstr>
      <vt:lpstr>PowerPoint Presentation</vt:lpstr>
      <vt:lpstr>JC 9450/9465 vs Chlorine</vt:lpstr>
      <vt:lpstr>PowerPoint Presentation</vt:lpstr>
      <vt:lpstr>PowerPoint Presentation</vt:lpstr>
      <vt:lpstr>Installation</vt:lpstr>
      <vt:lpstr>PowerPoint Presentation</vt:lpstr>
      <vt:lpstr>Let’s get started</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Jennings</dc:creator>
  <cp:lastModifiedBy>Z T</cp:lastModifiedBy>
  <cp:revision>5</cp:revision>
  <dcterms:created xsi:type="dcterms:W3CDTF">2021-02-26T19:50:28Z</dcterms:created>
  <dcterms:modified xsi:type="dcterms:W3CDTF">2022-04-05T20:50:09Z</dcterms:modified>
</cp:coreProperties>
</file>